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3" r:id="rId2"/>
    <p:sldId id="256" r:id="rId3"/>
    <p:sldId id="273" r:id="rId4"/>
    <p:sldId id="271" r:id="rId5"/>
    <p:sldId id="272" r:id="rId6"/>
    <p:sldId id="274" r:id="rId7"/>
    <p:sldId id="275" r:id="rId8"/>
    <p:sldId id="277" r:id="rId9"/>
    <p:sldId id="276" r:id="rId10"/>
    <p:sldId id="270" r:id="rId11"/>
    <p:sldId id="280" r:id="rId12"/>
    <p:sldId id="285" r:id="rId13"/>
    <p:sldId id="286" r:id="rId14"/>
    <p:sldId id="281" r:id="rId15"/>
    <p:sldId id="265" r:id="rId16"/>
    <p:sldId id="282" r:id="rId17"/>
    <p:sldId id="266" r:id="rId18"/>
    <p:sldId id="268" r:id="rId19"/>
    <p:sldId id="283" r:id="rId20"/>
    <p:sldId id="284" r:id="rId21"/>
    <p:sldId id="287" r:id="rId22"/>
    <p:sldId id="288" r:id="rId23"/>
    <p:sldId id="289" r:id="rId24"/>
    <p:sldId id="291" r:id="rId25"/>
    <p:sldId id="290" r:id="rId26"/>
    <p:sldId id="292" r:id="rId27"/>
    <p:sldId id="294" r:id="rId28"/>
    <p:sldId id="314" r:id="rId29"/>
    <p:sldId id="315" r:id="rId30"/>
    <p:sldId id="316" r:id="rId31"/>
    <p:sldId id="317" r:id="rId32"/>
    <p:sldId id="318" r:id="rId33"/>
    <p:sldId id="319" r:id="rId34"/>
    <p:sldId id="320" r:id="rId35"/>
    <p:sldId id="321" r:id="rId36"/>
    <p:sldId id="322" r:id="rId37"/>
    <p:sldId id="313" r:id="rId38"/>
    <p:sldId id="306" r:id="rId39"/>
    <p:sldId id="307" r:id="rId40"/>
    <p:sldId id="308" r:id="rId41"/>
    <p:sldId id="309" r:id="rId42"/>
    <p:sldId id="310" r:id="rId43"/>
    <p:sldId id="311" r:id="rId44"/>
    <p:sldId id="312" r:id="rId45"/>
  </p:sldIdLst>
  <p:sldSz cx="9144000" cy="6858000" type="screen4x3"/>
  <p:notesSz cx="6858000" cy="9144000"/>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rednji stil 2 - Isticanj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2" autoAdjust="0"/>
    <p:restoredTop sz="94660"/>
  </p:normalViewPr>
  <p:slideViewPr>
    <p:cSldViewPr>
      <p:cViewPr varScale="1">
        <p:scale>
          <a:sx n="81" d="100"/>
          <a:sy n="81" d="100"/>
        </p:scale>
        <p:origin x="1488"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r-HR"/>
          </a:p>
        </p:txBody>
      </p:sp>
      <p:sp>
        <p:nvSpPr>
          <p:cNvPr id="4" name="Date Placeholder 3"/>
          <p:cNvSpPr>
            <a:spLocks noGrp="1"/>
          </p:cNvSpPr>
          <p:nvPr>
            <p:ph type="dt" sz="half" idx="10"/>
          </p:nvPr>
        </p:nvSpPr>
        <p:spPr/>
        <p:txBody>
          <a:bodyPr/>
          <a:lstStyle/>
          <a:p>
            <a:fld id="{E1C0A16D-1484-4E21-A6E9-029B43D2062A}" type="datetimeFigureOut">
              <a:rPr lang="sr-Latn-CS" smtClean="0"/>
              <a:pPr/>
              <a:t>25.11.2021.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489E3000-8F6D-4AC5-90B7-252A1B3F9DE7}" type="slidenum">
              <a:rPr lang="hr-HR" smtClean="0"/>
              <a:pPr/>
              <a:t>‹#›</a:t>
            </a:fld>
            <a:endParaRPr lang="hr-H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E1C0A16D-1484-4E21-A6E9-029B43D2062A}" type="datetimeFigureOut">
              <a:rPr lang="sr-Latn-CS" smtClean="0"/>
              <a:pPr/>
              <a:t>25.11.2021.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489E3000-8F6D-4AC5-90B7-252A1B3F9DE7}" type="slidenum">
              <a:rPr lang="hr-HR" smtClean="0"/>
              <a:pPr/>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E1C0A16D-1484-4E21-A6E9-029B43D2062A}" type="datetimeFigureOut">
              <a:rPr lang="sr-Latn-CS" smtClean="0"/>
              <a:pPr/>
              <a:t>25.11.2021.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489E3000-8F6D-4AC5-90B7-252A1B3F9DE7}" type="slidenum">
              <a:rPr lang="hr-HR" smtClean="0"/>
              <a:pPr/>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E1C0A16D-1484-4E21-A6E9-029B43D2062A}" type="datetimeFigureOut">
              <a:rPr lang="sr-Latn-CS" smtClean="0"/>
              <a:pPr/>
              <a:t>25.11.2021.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489E3000-8F6D-4AC5-90B7-252A1B3F9DE7}" type="slidenum">
              <a:rPr lang="hr-HR" smtClean="0"/>
              <a:pPr/>
              <a:t>‹#›</a:t>
            </a:fld>
            <a:endParaRPr lang="hr-H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C0A16D-1484-4E21-A6E9-029B43D2062A}" type="datetimeFigureOut">
              <a:rPr lang="sr-Latn-CS" smtClean="0"/>
              <a:pPr/>
              <a:t>25.11.2021.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489E3000-8F6D-4AC5-90B7-252A1B3F9DE7}" type="slidenum">
              <a:rPr lang="hr-HR" smtClean="0"/>
              <a:pPr/>
              <a:t>‹#›</a:t>
            </a:fld>
            <a:endParaRPr lang="hr-H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p:cNvSpPr>
            <a:spLocks noGrp="1"/>
          </p:cNvSpPr>
          <p:nvPr>
            <p:ph type="dt" sz="half" idx="10"/>
          </p:nvPr>
        </p:nvSpPr>
        <p:spPr/>
        <p:txBody>
          <a:bodyPr/>
          <a:lstStyle/>
          <a:p>
            <a:fld id="{E1C0A16D-1484-4E21-A6E9-029B43D2062A}" type="datetimeFigureOut">
              <a:rPr lang="sr-Latn-CS" smtClean="0"/>
              <a:pPr/>
              <a:t>25.11.2021.</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489E3000-8F6D-4AC5-90B7-252A1B3F9DE7}" type="slidenum">
              <a:rPr lang="hr-HR" smtClean="0"/>
              <a:pPr/>
              <a:t>‹#›</a:t>
            </a:fld>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p:cNvSpPr>
            <a:spLocks noGrp="1"/>
          </p:cNvSpPr>
          <p:nvPr>
            <p:ph type="dt" sz="half" idx="10"/>
          </p:nvPr>
        </p:nvSpPr>
        <p:spPr/>
        <p:txBody>
          <a:bodyPr/>
          <a:lstStyle/>
          <a:p>
            <a:fld id="{E1C0A16D-1484-4E21-A6E9-029B43D2062A}" type="datetimeFigureOut">
              <a:rPr lang="sr-Latn-CS" smtClean="0"/>
              <a:pPr/>
              <a:t>25.11.2021.</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489E3000-8F6D-4AC5-90B7-252A1B3F9DE7}" type="slidenum">
              <a:rPr lang="hr-HR" smtClean="0"/>
              <a:pPr/>
              <a:t>‹#›</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Date Placeholder 2"/>
          <p:cNvSpPr>
            <a:spLocks noGrp="1"/>
          </p:cNvSpPr>
          <p:nvPr>
            <p:ph type="dt" sz="half" idx="10"/>
          </p:nvPr>
        </p:nvSpPr>
        <p:spPr/>
        <p:txBody>
          <a:bodyPr/>
          <a:lstStyle/>
          <a:p>
            <a:fld id="{E1C0A16D-1484-4E21-A6E9-029B43D2062A}" type="datetimeFigureOut">
              <a:rPr lang="sr-Latn-CS" smtClean="0"/>
              <a:pPr/>
              <a:t>25.11.2021.</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489E3000-8F6D-4AC5-90B7-252A1B3F9DE7}" type="slidenum">
              <a:rPr lang="hr-HR" smtClean="0"/>
              <a:pPr/>
              <a:t>‹#›</a:t>
            </a:fld>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C0A16D-1484-4E21-A6E9-029B43D2062A}" type="datetimeFigureOut">
              <a:rPr lang="sr-Latn-CS" smtClean="0"/>
              <a:pPr/>
              <a:t>25.11.2021.</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489E3000-8F6D-4AC5-90B7-252A1B3F9DE7}" type="slidenum">
              <a:rPr lang="hr-HR" smtClean="0"/>
              <a:pPr/>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C0A16D-1484-4E21-A6E9-029B43D2062A}" type="datetimeFigureOut">
              <a:rPr lang="sr-Latn-CS" smtClean="0"/>
              <a:pPr/>
              <a:t>25.11.2021.</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489E3000-8F6D-4AC5-90B7-252A1B3F9DE7}" type="slidenum">
              <a:rPr lang="hr-HR" smtClean="0"/>
              <a:pPr/>
              <a:t>‹#›</a:t>
            </a:fld>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C0A16D-1484-4E21-A6E9-029B43D2062A}" type="datetimeFigureOut">
              <a:rPr lang="sr-Latn-CS" smtClean="0"/>
              <a:pPr/>
              <a:t>25.11.2021.</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489E3000-8F6D-4AC5-90B7-252A1B3F9DE7}" type="slidenum">
              <a:rPr lang="hr-HR" smtClean="0"/>
              <a:pPr/>
              <a:t>‹#›</a:t>
            </a:fld>
            <a:endParaRPr lang="hr-H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C0A16D-1484-4E21-A6E9-029B43D2062A}" type="datetimeFigureOut">
              <a:rPr lang="sr-Latn-CS" smtClean="0"/>
              <a:pPr/>
              <a:t>25.11.2021.</a:t>
            </a:fld>
            <a:endParaRPr lang="hr-H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9E3000-8F6D-4AC5-90B7-252A1B3F9DE7}" type="slidenum">
              <a:rPr lang="hr-HR" smtClean="0"/>
              <a:pPr/>
              <a:t>‹#›</a:t>
            </a:fld>
            <a:endParaRPr lang="hr-H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proleksis.lzmk.hr/36113/" TargetMode="External"/><Relationship Id="rId2" Type="http://schemas.openxmlformats.org/officeDocument/2006/relationships/hyperlink" Target="http://slaven.c-a.com.hr/grafike.html" TargetMode="External"/><Relationship Id="rId1" Type="http://schemas.openxmlformats.org/officeDocument/2006/relationships/slideLayout" Target="../slideLayouts/slideLayout2.xml"/><Relationship Id="rId4" Type="http://schemas.openxmlformats.org/officeDocument/2006/relationships/hyperlink" Target="http://likovna-kultura.ufzg.unizg.hr/volumen.htm"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BEC0A15-FE3B-4EE7-9C8B-5E8FCF0963CE}"/>
              </a:ext>
            </a:extLst>
          </p:cNvPr>
          <p:cNvSpPr>
            <a:spLocks noGrp="1"/>
          </p:cNvSpPr>
          <p:nvPr>
            <p:ph type="title"/>
          </p:nvPr>
        </p:nvSpPr>
        <p:spPr/>
        <p:txBody>
          <a:bodyPr/>
          <a:lstStyle/>
          <a:p>
            <a:endParaRPr lang="hr-HR" dirty="0"/>
          </a:p>
        </p:txBody>
      </p:sp>
      <p:sp>
        <p:nvSpPr>
          <p:cNvPr id="3" name="Rezervirano mjesto sadržaja 2">
            <a:extLst>
              <a:ext uri="{FF2B5EF4-FFF2-40B4-BE49-F238E27FC236}">
                <a16:creationId xmlns:a16="http://schemas.microsoft.com/office/drawing/2014/main" id="{AAF2FAD8-FAA9-4F83-A1A3-C37B85CD776B}"/>
              </a:ext>
            </a:extLst>
          </p:cNvPr>
          <p:cNvSpPr>
            <a:spLocks noGrp="1"/>
          </p:cNvSpPr>
          <p:nvPr>
            <p:ph idx="1"/>
          </p:nvPr>
        </p:nvSpPr>
        <p:spPr/>
        <p:txBody>
          <a:bodyPr/>
          <a:lstStyle/>
          <a:p>
            <a:pPr marL="0" indent="0" algn="ctr">
              <a:buNone/>
            </a:pPr>
            <a:endParaRPr lang="hr-HR" sz="4800" b="1" dirty="0">
              <a:latin typeface="Times New Roman" panose="02020603050405020304" pitchFamily="18" charset="0"/>
              <a:cs typeface="Times New Roman" panose="02020603050405020304" pitchFamily="18" charset="0"/>
            </a:endParaRPr>
          </a:p>
          <a:p>
            <a:pPr marL="0" indent="0" algn="ctr">
              <a:buNone/>
            </a:pPr>
            <a:r>
              <a:rPr lang="hr-HR" sz="4800" b="1" dirty="0">
                <a:latin typeface="Times New Roman" panose="02020603050405020304" pitchFamily="18" charset="0"/>
                <a:cs typeface="Times New Roman" panose="02020603050405020304" pitchFamily="18" charset="0"/>
              </a:rPr>
              <a:t>LIKOVNA KULTURA</a:t>
            </a:r>
          </a:p>
          <a:p>
            <a:pPr marL="0" indent="0" algn="ctr">
              <a:buNone/>
            </a:pPr>
            <a:r>
              <a:rPr lang="hr-HR" sz="2800" dirty="0">
                <a:latin typeface="Times New Roman" panose="02020603050405020304" pitchFamily="18" charset="0"/>
                <a:cs typeface="Times New Roman" panose="02020603050405020304" pitchFamily="18" charset="0"/>
              </a:rPr>
              <a:t>Roko Idžojtić, prof. likovne kulture</a:t>
            </a:r>
          </a:p>
          <a:p>
            <a:pPr marL="0" indent="0" algn="ctr">
              <a:buNone/>
            </a:pPr>
            <a:r>
              <a:rPr lang="hr-HR" sz="2800" dirty="0">
                <a:latin typeface="Times New Roman" panose="02020603050405020304" pitchFamily="18" charset="0"/>
                <a:cs typeface="Times New Roman" panose="02020603050405020304" pitchFamily="18" charset="0"/>
              </a:rPr>
              <a:t>OŠ Antuna Mihanovića Osijek</a:t>
            </a:r>
          </a:p>
          <a:p>
            <a:pPr marL="0" indent="0" algn="ctr">
              <a:buNone/>
            </a:pPr>
            <a:r>
              <a:rPr lang="hr-HR" sz="2800" dirty="0">
                <a:latin typeface="Times New Roman" panose="02020603050405020304" pitchFamily="18" charset="0"/>
                <a:cs typeface="Times New Roman" panose="02020603050405020304" pitchFamily="18" charset="0"/>
              </a:rPr>
              <a:t>OŠ „Mladost” Osijek</a:t>
            </a:r>
          </a:p>
        </p:txBody>
      </p:sp>
    </p:spTree>
    <p:extLst>
      <p:ext uri="{BB962C8B-B14F-4D97-AF65-F5344CB8AC3E}">
        <p14:creationId xmlns:p14="http://schemas.microsoft.com/office/powerpoint/2010/main" val="3425050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0D2A5D0-E728-4D61-A65E-66223E092083}"/>
              </a:ext>
            </a:extLst>
          </p:cNvPr>
          <p:cNvSpPr>
            <a:spLocks noGrp="1"/>
          </p:cNvSpPr>
          <p:nvPr>
            <p:ph type="title"/>
          </p:nvPr>
        </p:nvSpPr>
        <p:spPr/>
        <p:txBody>
          <a:bodyPr>
            <a:normAutofit fontScale="90000"/>
          </a:bodyPr>
          <a:lstStyle/>
          <a:p>
            <a:br>
              <a:rPr lang="hr-HR" sz="1200" dirty="0"/>
            </a:br>
            <a:br>
              <a:rPr lang="hr-HR" sz="1200" dirty="0"/>
            </a:br>
            <a:br>
              <a:rPr lang="hr-HR" sz="1200" dirty="0"/>
            </a:br>
            <a:br>
              <a:rPr lang="hr-HR" sz="1200" dirty="0"/>
            </a:br>
            <a:br>
              <a:rPr lang="hr-HR" sz="1200" dirty="0"/>
            </a:br>
            <a:br>
              <a:rPr lang="hr-HR" sz="1200" dirty="0"/>
            </a:br>
            <a:br>
              <a:rPr lang="hr-HR" sz="2000" dirty="0">
                <a:latin typeface="Times New Roman" panose="02020603050405020304" pitchFamily="18" charset="0"/>
                <a:cs typeface="Times New Roman" panose="02020603050405020304" pitchFamily="18" charset="0"/>
              </a:rPr>
            </a:br>
            <a:r>
              <a:rPr lang="hr-HR" sz="2000" dirty="0">
                <a:latin typeface="Times New Roman" panose="02020603050405020304" pitchFamily="18" charset="0"/>
                <a:cs typeface="Times New Roman" panose="02020603050405020304" pitchFamily="18" charset="0"/>
              </a:rPr>
              <a:t>Promotrimo ove crteže!</a:t>
            </a:r>
            <a:br>
              <a:rPr lang="hr-HR" sz="2000" dirty="0">
                <a:latin typeface="Times New Roman" panose="02020603050405020304" pitchFamily="18" charset="0"/>
                <a:cs typeface="Times New Roman" panose="02020603050405020304" pitchFamily="18" charset="0"/>
              </a:rPr>
            </a:br>
            <a:r>
              <a:rPr lang="hr-HR" sz="2000" dirty="0">
                <a:latin typeface="Times New Roman" panose="02020603050405020304" pitchFamily="18" charset="0"/>
                <a:cs typeface="Times New Roman" panose="02020603050405020304" pitchFamily="18" charset="0"/>
              </a:rPr>
              <a:t>Možete li prepoznati kojom su likovnom tehnikom nacrtani?</a:t>
            </a:r>
            <a:br>
              <a:rPr lang="hr-HR" sz="2000" dirty="0">
                <a:latin typeface="Times New Roman" panose="02020603050405020304" pitchFamily="18" charset="0"/>
                <a:cs typeface="Times New Roman" panose="02020603050405020304" pitchFamily="18" charset="0"/>
              </a:rPr>
            </a:br>
            <a:r>
              <a:rPr lang="hr-HR" sz="2000" dirty="0">
                <a:latin typeface="Times New Roman" panose="02020603050405020304" pitchFamily="18" charset="0"/>
                <a:cs typeface="Times New Roman" panose="02020603050405020304" pitchFamily="18" charset="0"/>
              </a:rPr>
              <a:t>Što je autor istraživao crtajući ove crteže?</a:t>
            </a:r>
            <a:br>
              <a:rPr lang="hr-HR" sz="2000" dirty="0">
                <a:latin typeface="Times New Roman" panose="02020603050405020304" pitchFamily="18" charset="0"/>
                <a:cs typeface="Times New Roman" panose="02020603050405020304" pitchFamily="18" charset="0"/>
              </a:rPr>
            </a:br>
            <a:r>
              <a:rPr lang="hr-HR" sz="2000" dirty="0">
                <a:latin typeface="Times New Roman" panose="02020603050405020304" pitchFamily="18" charset="0"/>
                <a:cs typeface="Times New Roman" panose="02020603050405020304" pitchFamily="18" charset="0"/>
              </a:rPr>
              <a:t>Jesu li nacrtani brzo ili ih je autor dugo crtao? </a:t>
            </a:r>
            <a:br>
              <a:rPr lang="hr-HR" sz="2000" dirty="0">
                <a:latin typeface="Times New Roman" panose="02020603050405020304" pitchFamily="18" charset="0"/>
                <a:cs typeface="Times New Roman" panose="02020603050405020304" pitchFamily="18" charset="0"/>
              </a:rPr>
            </a:br>
            <a:r>
              <a:rPr lang="hr-HR" sz="2000" dirty="0">
                <a:latin typeface="Times New Roman" panose="02020603050405020304" pitchFamily="18" charset="0"/>
                <a:cs typeface="Times New Roman" panose="02020603050405020304" pitchFamily="18" charset="0"/>
              </a:rPr>
              <a:t>Objasni zašto tako misliš!</a:t>
            </a:r>
            <a:br>
              <a:rPr lang="hr-HR" sz="2000" dirty="0">
                <a:latin typeface="Times New Roman" panose="02020603050405020304" pitchFamily="18" charset="0"/>
                <a:cs typeface="Times New Roman" panose="02020603050405020304" pitchFamily="18" charset="0"/>
              </a:rPr>
            </a:br>
            <a:br>
              <a:rPr lang="hr-HR" sz="1800" dirty="0">
                <a:latin typeface="Times New Roman" panose="02020603050405020304" pitchFamily="18" charset="0"/>
                <a:cs typeface="Times New Roman" panose="02020603050405020304" pitchFamily="18" charset="0"/>
              </a:rPr>
            </a:br>
            <a:endParaRPr lang="hr-HR" sz="1800" dirty="0">
              <a:latin typeface="Times New Roman" panose="02020603050405020304" pitchFamily="18" charset="0"/>
              <a:cs typeface="Times New Roman" panose="02020603050405020304" pitchFamily="18" charset="0"/>
            </a:endParaRPr>
          </a:p>
        </p:txBody>
      </p:sp>
      <p:pic>
        <p:nvPicPr>
          <p:cNvPr id="5" name="Rezervirano mjesto sadržaja 4" descr="Slika na kojoj se prikazuje crtež&#10;&#10;Opis je automatski generiran">
            <a:extLst>
              <a:ext uri="{FF2B5EF4-FFF2-40B4-BE49-F238E27FC236}">
                <a16:creationId xmlns:a16="http://schemas.microsoft.com/office/drawing/2014/main" id="{F8E19114-6CF3-4F63-8910-669E6B7821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2420888"/>
            <a:ext cx="8633140" cy="3456384"/>
          </a:xfrm>
        </p:spPr>
      </p:pic>
    </p:spTree>
    <p:extLst>
      <p:ext uri="{BB962C8B-B14F-4D97-AF65-F5344CB8AC3E}">
        <p14:creationId xmlns:p14="http://schemas.microsoft.com/office/powerpoint/2010/main" val="2811028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E4EEF91-A124-4DD4-A835-75115EED6461}"/>
              </a:ext>
            </a:extLst>
          </p:cNvPr>
          <p:cNvSpPr>
            <a:spLocks noGrp="1"/>
          </p:cNvSpPr>
          <p:nvPr>
            <p:ph type="title"/>
          </p:nvPr>
        </p:nvSpPr>
        <p:spPr/>
        <p:txBody>
          <a:bodyPr>
            <a:normAutofit/>
          </a:bodyPr>
          <a:lstStyle/>
          <a:p>
            <a:br>
              <a:rPr lang="hr-HR" sz="2800" b="1" dirty="0">
                <a:latin typeface="Times New Roman" panose="02020603050405020304" pitchFamily="18" charset="0"/>
                <a:cs typeface="Times New Roman" panose="02020603050405020304" pitchFamily="18" charset="0"/>
              </a:rPr>
            </a:br>
            <a:r>
              <a:rPr lang="hr-HR" sz="2800" b="1" dirty="0">
                <a:solidFill>
                  <a:srgbClr val="FF0000"/>
                </a:solidFill>
                <a:latin typeface="Times New Roman" panose="02020603050405020304" pitchFamily="18" charset="0"/>
                <a:cs typeface="Times New Roman" panose="02020603050405020304" pitchFamily="18" charset="0"/>
              </a:rPr>
              <a:t>KROKI</a:t>
            </a:r>
          </a:p>
        </p:txBody>
      </p:sp>
      <p:sp>
        <p:nvSpPr>
          <p:cNvPr id="3" name="Rezervirano mjesto sadržaja 2">
            <a:extLst>
              <a:ext uri="{FF2B5EF4-FFF2-40B4-BE49-F238E27FC236}">
                <a16:creationId xmlns:a16="http://schemas.microsoft.com/office/drawing/2014/main" id="{EADDBA6D-4E6B-412A-8C92-7C061D8C806D}"/>
              </a:ext>
            </a:extLst>
          </p:cNvPr>
          <p:cNvSpPr>
            <a:spLocks noGrp="1"/>
          </p:cNvSpPr>
          <p:nvPr>
            <p:ph idx="1"/>
          </p:nvPr>
        </p:nvSpPr>
        <p:spPr/>
        <p:txBody>
          <a:bodyPr/>
          <a:lstStyle/>
          <a:p>
            <a:pPr marL="0" indent="0">
              <a:buNone/>
            </a:pPr>
            <a:r>
              <a:rPr lang="hr-HR" sz="1800" dirty="0">
                <a:solidFill>
                  <a:srgbClr val="202122"/>
                </a:solidFill>
                <a:latin typeface="Times New Roman" panose="02020603050405020304" pitchFamily="18" charset="0"/>
                <a:cs typeface="Times New Roman" panose="02020603050405020304" pitchFamily="18" charset="0"/>
              </a:rPr>
              <a:t>- </a:t>
            </a:r>
            <a:r>
              <a:rPr lang="hr-HR" sz="1800" b="0" i="0" dirty="0">
                <a:solidFill>
                  <a:srgbClr val="202122"/>
                </a:solidFill>
                <a:effectLst/>
                <a:latin typeface="Times New Roman" panose="02020603050405020304" pitchFamily="18" charset="0"/>
                <a:cs typeface="Times New Roman" panose="02020603050405020304" pitchFamily="18" charset="0"/>
              </a:rPr>
              <a:t>(</a:t>
            </a:r>
            <a:r>
              <a:rPr lang="hr-HR" sz="1800" b="0" i="0" strike="noStrike" dirty="0">
                <a:effectLst/>
                <a:latin typeface="Times New Roman" panose="02020603050405020304" pitchFamily="18" charset="0"/>
                <a:cs typeface="Times New Roman" panose="02020603050405020304" pitchFamily="18" charset="0"/>
              </a:rPr>
              <a:t>francuski</a:t>
            </a:r>
            <a:r>
              <a:rPr lang="hr-HR" sz="1800" b="0" i="0" dirty="0">
                <a:solidFill>
                  <a:srgbClr val="202122"/>
                </a:solidFill>
                <a:effectLst/>
                <a:latin typeface="Times New Roman" panose="02020603050405020304" pitchFamily="18" charset="0"/>
                <a:cs typeface="Times New Roman" panose="02020603050405020304" pitchFamily="18" charset="0"/>
              </a:rPr>
              <a:t>: </a:t>
            </a:r>
            <a:r>
              <a:rPr lang="hr-HR" sz="1800" i="1" dirty="0" err="1">
                <a:solidFill>
                  <a:srgbClr val="202122"/>
                </a:solidFill>
                <a:latin typeface="Times New Roman" panose="02020603050405020304" pitchFamily="18" charset="0"/>
                <a:cs typeface="Times New Roman" panose="02020603050405020304" pitchFamily="18" charset="0"/>
              </a:rPr>
              <a:t>c</a:t>
            </a:r>
            <a:r>
              <a:rPr lang="hr-HR" sz="1800" b="0" i="1" dirty="0" err="1">
                <a:solidFill>
                  <a:srgbClr val="202122"/>
                </a:solidFill>
                <a:effectLst/>
                <a:latin typeface="Times New Roman" panose="02020603050405020304" pitchFamily="18" charset="0"/>
                <a:cs typeface="Times New Roman" panose="02020603050405020304" pitchFamily="18" charset="0"/>
              </a:rPr>
              <a:t>roquis</a:t>
            </a:r>
            <a:r>
              <a:rPr lang="hr-HR" sz="1800" b="0" i="0" dirty="0">
                <a:solidFill>
                  <a:srgbClr val="202122"/>
                </a:solidFill>
                <a:effectLst/>
                <a:latin typeface="Times New Roman" panose="02020603050405020304" pitchFamily="18" charset="0"/>
                <a:cs typeface="Times New Roman" panose="02020603050405020304" pitchFamily="18" charset="0"/>
              </a:rPr>
              <a:t>) </a:t>
            </a:r>
            <a:r>
              <a:rPr lang="hr-HR" sz="1800" b="0" i="0" dirty="0">
                <a:effectLst/>
                <a:latin typeface="Times New Roman" panose="02020603050405020304" pitchFamily="18" charset="0"/>
                <a:cs typeface="Times New Roman" panose="02020603050405020304" pitchFamily="18" charset="0"/>
              </a:rPr>
              <a:t>je brz i nedovršen crtež živog modela. Obično je gotov za nekoliko minuta nakon čega model promijeni pozu da bi se mogao nacrtati novi kroki.</a:t>
            </a:r>
          </a:p>
          <a:p>
            <a:endParaRPr lang="hr-HR" dirty="0"/>
          </a:p>
        </p:txBody>
      </p:sp>
      <p:pic>
        <p:nvPicPr>
          <p:cNvPr id="5" name="Slika 4" descr="Slika na kojoj se prikazuje linijski crtež, biljka&#10;&#10;Opis je automatski generiran">
            <a:extLst>
              <a:ext uri="{FF2B5EF4-FFF2-40B4-BE49-F238E27FC236}">
                <a16:creationId xmlns:a16="http://schemas.microsoft.com/office/drawing/2014/main" id="{10B39ABA-447B-4077-9CE3-1ED56188E5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3175036"/>
            <a:ext cx="4752528" cy="2961047"/>
          </a:xfrm>
          <a:prstGeom prst="rect">
            <a:avLst/>
          </a:prstGeom>
        </p:spPr>
      </p:pic>
    </p:spTree>
    <p:extLst>
      <p:ext uri="{BB962C8B-B14F-4D97-AF65-F5344CB8AC3E}">
        <p14:creationId xmlns:p14="http://schemas.microsoft.com/office/powerpoint/2010/main" val="829201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8BE71C1-6204-4D6B-B8E7-3BB841CCE840}"/>
              </a:ext>
            </a:extLst>
          </p:cNvPr>
          <p:cNvSpPr>
            <a:spLocks noGrp="1"/>
          </p:cNvSpPr>
          <p:nvPr>
            <p:ph type="title"/>
          </p:nvPr>
        </p:nvSpPr>
        <p:spPr/>
        <p:txBody>
          <a:bodyPr>
            <a:normAutofit/>
          </a:bodyPr>
          <a:lstStyle/>
          <a:p>
            <a:endParaRPr lang="hr-HR" sz="1600" dirty="0"/>
          </a:p>
        </p:txBody>
      </p:sp>
      <p:sp>
        <p:nvSpPr>
          <p:cNvPr id="3" name="Rezervirano mjesto sadržaja 2">
            <a:extLst>
              <a:ext uri="{FF2B5EF4-FFF2-40B4-BE49-F238E27FC236}">
                <a16:creationId xmlns:a16="http://schemas.microsoft.com/office/drawing/2014/main" id="{B6C52A7A-5036-46DF-AB58-80F262EB8FD3}"/>
              </a:ext>
            </a:extLst>
          </p:cNvPr>
          <p:cNvSpPr>
            <a:spLocks noGrp="1"/>
          </p:cNvSpPr>
          <p:nvPr>
            <p:ph idx="1"/>
          </p:nvPr>
        </p:nvSpPr>
        <p:spPr/>
        <p:txBody>
          <a:bodyPr>
            <a:normAutofit/>
          </a:bodyPr>
          <a:lstStyle/>
          <a:p>
            <a:pPr marL="0" indent="0">
              <a:buNone/>
            </a:pPr>
            <a:endParaRPr lang="hr-HR" sz="1800" dirty="0">
              <a:latin typeface="Times New Roman" panose="02020603050405020304" pitchFamily="18" charset="0"/>
              <a:cs typeface="Times New Roman" panose="02020603050405020304" pitchFamily="18" charset="0"/>
            </a:endParaRPr>
          </a:p>
          <a:p>
            <a:pPr marL="0" indent="0">
              <a:buNone/>
            </a:pPr>
            <a:endParaRPr lang="hr-HR" sz="1800" dirty="0">
              <a:latin typeface="Times New Roman" panose="02020603050405020304" pitchFamily="18" charset="0"/>
              <a:cs typeface="Times New Roman" panose="02020603050405020304" pitchFamily="18" charset="0"/>
            </a:endParaRPr>
          </a:p>
          <a:p>
            <a:pPr marL="0" indent="0">
              <a:buNone/>
            </a:pPr>
            <a:endParaRPr lang="hr-HR" sz="1800" dirty="0">
              <a:latin typeface="Times New Roman" panose="02020603050405020304" pitchFamily="18" charset="0"/>
              <a:cs typeface="Times New Roman" panose="02020603050405020304" pitchFamily="18" charset="0"/>
            </a:endParaRPr>
          </a:p>
          <a:p>
            <a:pPr marL="0" indent="0">
              <a:buNone/>
            </a:pPr>
            <a:r>
              <a:rPr lang="hr-HR" sz="1800" dirty="0">
                <a:latin typeface="Times New Roman" panose="02020603050405020304" pitchFamily="18" charset="0"/>
                <a:cs typeface="Times New Roman" panose="02020603050405020304" pitchFamily="18" charset="0"/>
              </a:rPr>
              <a:t>Danas ćemo istraživati pokret ljudske figure kroki crtežima!</a:t>
            </a:r>
            <a:br>
              <a:rPr lang="hr-HR" sz="1800" dirty="0">
                <a:latin typeface="Times New Roman" panose="02020603050405020304" pitchFamily="18" charset="0"/>
                <a:cs typeface="Times New Roman" panose="02020603050405020304" pitchFamily="18" charset="0"/>
              </a:rPr>
            </a:br>
            <a:r>
              <a:rPr lang="hr-HR" sz="1800" dirty="0">
                <a:latin typeface="Times New Roman" panose="02020603050405020304" pitchFamily="18" charset="0"/>
                <a:cs typeface="Times New Roman" panose="02020603050405020304" pitchFamily="18" charset="0"/>
              </a:rPr>
              <a:t>Odabirem učenika koji će biti model. Učenik zauzima mjesto u razredu koje je svima vidljivo i mijenja položaj tijela na znak učitelja (u jednom položaju zadržava se najviše 30 sekundi).</a:t>
            </a:r>
            <a:br>
              <a:rPr lang="hr-HR" sz="1800" dirty="0">
                <a:latin typeface="Times New Roman" panose="02020603050405020304" pitchFamily="18" charset="0"/>
                <a:cs typeface="Times New Roman" panose="02020603050405020304" pitchFamily="18" charset="0"/>
              </a:rPr>
            </a:br>
            <a:r>
              <a:rPr lang="hr-HR" sz="1800" dirty="0">
                <a:latin typeface="Times New Roman" panose="02020603050405020304" pitchFamily="18" charset="0"/>
                <a:cs typeface="Times New Roman" panose="02020603050405020304" pitchFamily="18" charset="0"/>
              </a:rPr>
              <a:t>Učenici, promatrajući model, slikarskim ugljenom crtaju kroki crteže.</a:t>
            </a:r>
          </a:p>
          <a:p>
            <a:pPr marL="0" indent="0">
              <a:buNone/>
            </a:pPr>
            <a:r>
              <a:rPr lang="hr-HR" sz="1800" dirty="0">
                <a:latin typeface="Times New Roman" panose="02020603050405020304" pitchFamily="18" charset="0"/>
                <a:cs typeface="Times New Roman" panose="02020603050405020304" pitchFamily="18" charset="0"/>
              </a:rPr>
              <a:t>Nakon 5 - 7 minuta crtanja, crteže postavljamo na ploču.</a:t>
            </a:r>
          </a:p>
        </p:txBody>
      </p:sp>
    </p:spTree>
    <p:extLst>
      <p:ext uri="{BB962C8B-B14F-4D97-AF65-F5344CB8AC3E}">
        <p14:creationId xmlns:p14="http://schemas.microsoft.com/office/powerpoint/2010/main" val="867028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E57FFE5-565E-4050-BEAA-775567D171A8}"/>
              </a:ext>
            </a:extLst>
          </p:cNvPr>
          <p:cNvSpPr>
            <a:spLocks noGrp="1"/>
          </p:cNvSpPr>
          <p:nvPr>
            <p:ph type="title"/>
          </p:nvPr>
        </p:nvSpPr>
        <p:spPr>
          <a:xfrm>
            <a:off x="457200" y="764704"/>
            <a:ext cx="8229600" cy="1152128"/>
          </a:xfrm>
        </p:spPr>
        <p:txBody>
          <a:bodyPr>
            <a:normAutofit/>
          </a:bodyPr>
          <a:lstStyle/>
          <a:p>
            <a:r>
              <a:rPr lang="hr-HR" sz="1800" dirty="0">
                <a:latin typeface="Times New Roman" panose="02020603050405020304" pitchFamily="18" charset="0"/>
                <a:cs typeface="Times New Roman" panose="02020603050405020304" pitchFamily="18" charset="0"/>
              </a:rPr>
              <a:t>Jeste li crtali na ovakav način?</a:t>
            </a:r>
            <a:br>
              <a:rPr lang="hr-HR" sz="1800" dirty="0">
                <a:latin typeface="Times New Roman" panose="02020603050405020304" pitchFamily="18" charset="0"/>
                <a:cs typeface="Times New Roman" panose="02020603050405020304" pitchFamily="18" charset="0"/>
              </a:rPr>
            </a:br>
            <a:r>
              <a:rPr lang="hr-HR" sz="1800" dirty="0">
                <a:latin typeface="Times New Roman" panose="02020603050405020304" pitchFamily="18" charset="0"/>
                <a:cs typeface="Times New Roman" panose="02020603050405020304" pitchFamily="18" charset="0"/>
              </a:rPr>
              <a:t>Sviđa li vam se ovakav način crtanja?</a:t>
            </a:r>
            <a:br>
              <a:rPr lang="hr-HR" sz="1800" dirty="0">
                <a:latin typeface="Times New Roman" panose="02020603050405020304" pitchFamily="18" charset="0"/>
                <a:cs typeface="Times New Roman" panose="02020603050405020304" pitchFamily="18" charset="0"/>
              </a:rPr>
            </a:br>
            <a:r>
              <a:rPr lang="hr-HR" sz="1800" dirty="0">
                <a:latin typeface="Times New Roman" panose="02020603050405020304" pitchFamily="18" charset="0"/>
                <a:cs typeface="Times New Roman" panose="02020603050405020304" pitchFamily="18" charset="0"/>
              </a:rPr>
              <a:t>Zašto?</a:t>
            </a:r>
          </a:p>
        </p:txBody>
      </p:sp>
      <p:pic>
        <p:nvPicPr>
          <p:cNvPr id="6" name="Rezervirano mjesto sadržaja 5">
            <a:extLst>
              <a:ext uri="{FF2B5EF4-FFF2-40B4-BE49-F238E27FC236}">
                <a16:creationId xmlns:a16="http://schemas.microsoft.com/office/drawing/2014/main" id="{7E43B745-8C4C-4773-8B81-2100629CA04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2373504"/>
            <a:ext cx="8229600" cy="2979354"/>
          </a:xfrm>
        </p:spPr>
      </p:pic>
    </p:spTree>
    <p:extLst>
      <p:ext uri="{BB962C8B-B14F-4D97-AF65-F5344CB8AC3E}">
        <p14:creationId xmlns:p14="http://schemas.microsoft.com/office/powerpoint/2010/main" val="2502857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533A401-8078-4ADC-AC5C-54B6AE0D8145}"/>
              </a:ext>
            </a:extLst>
          </p:cNvPr>
          <p:cNvSpPr>
            <a:spLocks noGrp="1"/>
          </p:cNvSpPr>
          <p:nvPr>
            <p:ph type="title"/>
          </p:nvPr>
        </p:nvSpPr>
        <p:spPr>
          <a:xfrm>
            <a:off x="3563888" y="274638"/>
            <a:ext cx="5122912" cy="6408966"/>
          </a:xfrm>
        </p:spPr>
        <p:txBody>
          <a:bodyPr>
            <a:normAutofit fontScale="90000"/>
          </a:bodyPr>
          <a:lstStyle/>
          <a:p>
            <a:pPr algn="l"/>
            <a:br>
              <a:rPr lang="hr-HR" sz="1400" dirty="0"/>
            </a:br>
            <a:br>
              <a:rPr lang="hr-HR" sz="1400" dirty="0"/>
            </a:br>
            <a:br>
              <a:rPr lang="hr-HR" sz="1400" dirty="0"/>
            </a:br>
            <a:br>
              <a:rPr lang="hr-HR" sz="1400" dirty="0"/>
            </a:br>
            <a:br>
              <a:rPr lang="hr-HR" sz="1400" dirty="0"/>
            </a:br>
            <a:br>
              <a:rPr lang="hr-HR" sz="1400" dirty="0"/>
            </a:br>
            <a:br>
              <a:rPr lang="hr-HR" sz="1400" dirty="0"/>
            </a:br>
            <a:r>
              <a:rPr lang="hr-HR" sz="2000" dirty="0">
                <a:latin typeface="Times New Roman" panose="02020603050405020304" pitchFamily="18" charset="0"/>
                <a:cs typeface="Times New Roman" panose="02020603050405020304" pitchFamily="18" charset="0"/>
              </a:rPr>
              <a:t>Promotrite ovo likovno djelo!</a:t>
            </a:r>
            <a:br>
              <a:rPr lang="hr-HR" sz="2000" dirty="0">
                <a:latin typeface="Times New Roman" panose="02020603050405020304" pitchFamily="18" charset="0"/>
                <a:cs typeface="Times New Roman" panose="02020603050405020304" pitchFamily="18" charset="0"/>
              </a:rPr>
            </a:br>
            <a:r>
              <a:rPr lang="hr-HR" sz="2000" dirty="0">
                <a:latin typeface="Times New Roman" panose="02020603050405020304" pitchFamily="18" charset="0"/>
                <a:cs typeface="Times New Roman" panose="02020603050405020304" pitchFamily="18" charset="0"/>
              </a:rPr>
              <a:t>Možete li prepoznati kojoj civilizaciji pripada? Objasni zašto tako misliš!</a:t>
            </a:r>
            <a:br>
              <a:rPr lang="hr-HR" sz="2000" dirty="0">
                <a:latin typeface="Times New Roman" panose="02020603050405020304" pitchFamily="18" charset="0"/>
                <a:cs typeface="Times New Roman" panose="02020603050405020304" pitchFamily="18" charset="0"/>
              </a:rPr>
            </a:br>
            <a:r>
              <a:rPr lang="hr-HR" sz="2000" dirty="0">
                <a:latin typeface="Times New Roman" panose="02020603050405020304" pitchFamily="18" charset="0"/>
                <a:cs typeface="Times New Roman" panose="02020603050405020304" pitchFamily="18" charset="0"/>
              </a:rPr>
              <a:t>Od kojeg materijala je izrađeno ovo djelo?</a:t>
            </a:r>
            <a:br>
              <a:rPr lang="hr-HR" sz="2000" dirty="0">
                <a:latin typeface="Times New Roman" panose="02020603050405020304" pitchFamily="18" charset="0"/>
                <a:cs typeface="Times New Roman" panose="02020603050405020304" pitchFamily="18" charset="0"/>
              </a:rPr>
            </a:br>
            <a:r>
              <a:rPr lang="hr-HR" sz="2000" dirty="0">
                <a:latin typeface="Times New Roman" panose="02020603050405020304" pitchFamily="18" charset="0"/>
                <a:cs typeface="Times New Roman" panose="02020603050405020304" pitchFamily="18" charset="0"/>
              </a:rPr>
              <a:t>Kako zovemo postupak obrade kamena?</a:t>
            </a:r>
            <a:br>
              <a:rPr lang="hr-HR" sz="2000" dirty="0">
                <a:latin typeface="Times New Roman" panose="02020603050405020304" pitchFamily="18" charset="0"/>
                <a:cs typeface="Times New Roman" panose="02020603050405020304" pitchFamily="18" charset="0"/>
              </a:rPr>
            </a:br>
            <a:r>
              <a:rPr lang="hr-HR" sz="2000" dirty="0">
                <a:latin typeface="Times New Roman" panose="02020603050405020304" pitchFamily="18" charset="0"/>
                <a:cs typeface="Times New Roman" panose="02020603050405020304" pitchFamily="18" charset="0"/>
              </a:rPr>
              <a:t>Kako zovemo trodimenzionalna likovna djela?</a:t>
            </a:r>
            <a:br>
              <a:rPr lang="hr-HR" sz="2000" dirty="0">
                <a:latin typeface="Times New Roman" panose="02020603050405020304" pitchFamily="18" charset="0"/>
                <a:cs typeface="Times New Roman" panose="02020603050405020304" pitchFamily="18" charset="0"/>
              </a:rPr>
            </a:br>
            <a:r>
              <a:rPr lang="hr-HR" sz="2000" dirty="0">
                <a:latin typeface="Times New Roman" panose="02020603050405020304" pitchFamily="18" charset="0"/>
                <a:cs typeface="Times New Roman" panose="02020603050405020304" pitchFamily="18" charset="0"/>
              </a:rPr>
              <a:t>Koje likovne elemente možemo uočiti kod trodimenzionalnih, a ne možemo kod plošnih likovnih djela?</a:t>
            </a:r>
            <a:br>
              <a:rPr lang="hr-HR" sz="2000" dirty="0">
                <a:latin typeface="Times New Roman" panose="02020603050405020304" pitchFamily="18" charset="0"/>
                <a:cs typeface="Times New Roman" panose="02020603050405020304" pitchFamily="18" charset="0"/>
              </a:rPr>
            </a:br>
            <a:r>
              <a:rPr lang="hr-HR" sz="2000" dirty="0">
                <a:latin typeface="Times New Roman" panose="02020603050405020304" pitchFamily="18" charset="0"/>
                <a:cs typeface="Times New Roman" panose="02020603050405020304" pitchFamily="18" charset="0"/>
              </a:rPr>
              <a:t>Kako promatramo skulpturu za razliku od plošnih likovnih djela (crteža, slika, grafika…)?</a:t>
            </a:r>
            <a:br>
              <a:rPr lang="hr-HR" sz="2000" dirty="0">
                <a:latin typeface="Times New Roman" panose="02020603050405020304" pitchFamily="18" charset="0"/>
                <a:cs typeface="Times New Roman" panose="02020603050405020304" pitchFamily="18" charset="0"/>
              </a:rPr>
            </a:br>
            <a:br>
              <a:rPr lang="hr-HR" sz="2000" dirty="0">
                <a:latin typeface="Times New Roman" panose="02020603050405020304" pitchFamily="18" charset="0"/>
                <a:cs typeface="Times New Roman" panose="02020603050405020304" pitchFamily="18" charset="0"/>
              </a:rPr>
            </a:br>
            <a:br>
              <a:rPr lang="hr-HR" sz="2000" dirty="0">
                <a:latin typeface="Times New Roman" panose="02020603050405020304" pitchFamily="18" charset="0"/>
                <a:cs typeface="Times New Roman" panose="02020603050405020304" pitchFamily="18" charset="0"/>
              </a:rPr>
            </a:br>
            <a:br>
              <a:rPr lang="hr-HR" sz="2000" dirty="0">
                <a:latin typeface="Times New Roman" panose="02020603050405020304" pitchFamily="18" charset="0"/>
                <a:cs typeface="Times New Roman" panose="02020603050405020304" pitchFamily="18" charset="0"/>
              </a:rPr>
            </a:br>
            <a:br>
              <a:rPr lang="hr-HR" sz="1400" dirty="0"/>
            </a:br>
            <a:br>
              <a:rPr lang="hr-HR" sz="1400" dirty="0"/>
            </a:br>
            <a:br>
              <a:rPr lang="hr-HR" sz="1400" dirty="0"/>
            </a:br>
            <a:br>
              <a:rPr lang="hr-HR" sz="1400" dirty="0"/>
            </a:br>
            <a:br>
              <a:rPr lang="hr-HR" sz="1400" dirty="0"/>
            </a:br>
            <a:br>
              <a:rPr lang="hr-HR" sz="1400" dirty="0"/>
            </a:br>
            <a:br>
              <a:rPr lang="hr-HR" sz="1400" dirty="0"/>
            </a:br>
            <a:r>
              <a:rPr lang="hr-HR" sz="1600" dirty="0" err="1">
                <a:latin typeface="Times New Roman" panose="02020603050405020304" pitchFamily="18" charset="0"/>
                <a:cs typeface="Times New Roman" panose="02020603050405020304" pitchFamily="18" charset="0"/>
              </a:rPr>
              <a:t>Poliklet</a:t>
            </a:r>
            <a:r>
              <a:rPr lang="hr-HR" sz="1600" dirty="0">
                <a:latin typeface="Times New Roman" panose="02020603050405020304" pitchFamily="18" charset="0"/>
                <a:cs typeface="Times New Roman" panose="02020603050405020304" pitchFamily="18" charset="0"/>
              </a:rPr>
              <a:t>, “</a:t>
            </a:r>
            <a:r>
              <a:rPr lang="hr-HR" sz="1600" dirty="0" err="1">
                <a:latin typeface="Times New Roman" panose="02020603050405020304" pitchFamily="18" charset="0"/>
                <a:cs typeface="Times New Roman" panose="02020603050405020304" pitchFamily="18" charset="0"/>
              </a:rPr>
              <a:t>Kopljonoša</a:t>
            </a:r>
            <a:r>
              <a:rPr lang="hr-HR" sz="1600" dirty="0">
                <a:latin typeface="Times New Roman" panose="02020603050405020304" pitchFamily="18" charset="0"/>
                <a:cs typeface="Times New Roman" panose="02020603050405020304" pitchFamily="18" charset="0"/>
              </a:rPr>
              <a:t>”, 5. st. pr. Kr.</a:t>
            </a:r>
            <a:br>
              <a:rPr lang="hr-HR" sz="1600" dirty="0">
                <a:latin typeface="Times New Roman" panose="02020603050405020304" pitchFamily="18" charset="0"/>
                <a:cs typeface="Times New Roman" panose="02020603050405020304" pitchFamily="18" charset="0"/>
              </a:rPr>
            </a:br>
            <a:br>
              <a:rPr lang="hr-HR" sz="1400" dirty="0"/>
            </a:br>
            <a:br>
              <a:rPr lang="hr-HR" sz="1400" dirty="0"/>
            </a:br>
            <a:br>
              <a:rPr lang="hr-HR" sz="1400" dirty="0"/>
            </a:br>
            <a:endParaRPr lang="hr-HR" sz="1400" dirty="0"/>
          </a:p>
        </p:txBody>
      </p:sp>
      <p:pic>
        <p:nvPicPr>
          <p:cNvPr id="4" name="Content Placeholder 3" descr="InkedPoliklet-kopljonoša-Dorifor_LI.jpg">
            <a:extLst>
              <a:ext uri="{FF2B5EF4-FFF2-40B4-BE49-F238E27FC236}">
                <a16:creationId xmlns:a16="http://schemas.microsoft.com/office/drawing/2014/main" id="{4E6496E1-FCF6-43EC-9F31-5FE63F872216}"/>
              </a:ext>
            </a:extLst>
          </p:cNvPr>
          <p:cNvPicPr>
            <a:picLocks noGrp="1" noChangeAspect="1"/>
          </p:cNvPicPr>
          <p:nvPr>
            <p:ph idx="1"/>
          </p:nvPr>
        </p:nvPicPr>
        <p:blipFill>
          <a:blip r:embed="rId2"/>
          <a:stretch>
            <a:fillRect/>
          </a:stretch>
        </p:blipFill>
        <p:spPr>
          <a:xfrm>
            <a:off x="323528" y="96780"/>
            <a:ext cx="2880320" cy="6664439"/>
          </a:xfrm>
        </p:spPr>
      </p:pic>
    </p:spTree>
    <p:extLst>
      <p:ext uri="{BB962C8B-B14F-4D97-AF65-F5344CB8AC3E}">
        <p14:creationId xmlns:p14="http://schemas.microsoft.com/office/powerpoint/2010/main" val="1057684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85728"/>
            <a:ext cx="8229600" cy="1143000"/>
          </a:xfrm>
        </p:spPr>
        <p:txBody>
          <a:bodyPr>
            <a:normAutofit fontScale="90000"/>
          </a:bodyPr>
          <a:lstStyle/>
          <a:p>
            <a:br>
              <a:rPr lang="hr-HR" dirty="0"/>
            </a:br>
            <a:r>
              <a:rPr lang="hr-HR" sz="3100" b="1" dirty="0">
                <a:solidFill>
                  <a:srgbClr val="FF0000"/>
                </a:solidFill>
                <a:latin typeface="Times New Roman" panose="02020603050405020304" pitchFamily="18" charset="0"/>
                <a:cs typeface="Times New Roman" panose="02020603050405020304" pitchFamily="18" charset="0"/>
              </a:rPr>
              <a:t>SKULPTURA/ KIP</a:t>
            </a:r>
          </a:p>
        </p:txBody>
      </p:sp>
      <p:sp>
        <p:nvSpPr>
          <p:cNvPr id="3" name="Content Placeholder 2"/>
          <p:cNvSpPr>
            <a:spLocks noGrp="1"/>
          </p:cNvSpPr>
          <p:nvPr>
            <p:ph idx="1"/>
          </p:nvPr>
        </p:nvSpPr>
        <p:spPr/>
        <p:txBody>
          <a:bodyPr/>
          <a:lstStyle/>
          <a:p>
            <a:pPr algn="ctr">
              <a:buNone/>
            </a:pPr>
            <a:endParaRPr lang="hr-HR" dirty="0"/>
          </a:p>
          <a:p>
            <a:pPr algn="ctr">
              <a:buNone/>
            </a:pPr>
            <a:endParaRPr lang="hr-HR" sz="1800" dirty="0">
              <a:latin typeface="Times New Roman" panose="02020603050405020304" pitchFamily="18" charset="0"/>
              <a:cs typeface="Times New Roman" panose="02020603050405020304" pitchFamily="18" charset="0"/>
            </a:endParaRPr>
          </a:p>
          <a:p>
            <a:pPr algn="ctr">
              <a:buFontTx/>
              <a:buChar char="-"/>
            </a:pPr>
            <a:r>
              <a:rPr lang="hr-HR" sz="1800" b="0" i="0" dirty="0">
                <a:solidFill>
                  <a:srgbClr val="4D5156"/>
                </a:solidFill>
                <a:effectLst/>
                <a:latin typeface="Times New Roman" panose="02020603050405020304" pitchFamily="18" charset="0"/>
                <a:cs typeface="Times New Roman" panose="02020603050405020304" pitchFamily="18" charset="0"/>
              </a:rPr>
              <a:t> </a:t>
            </a:r>
            <a:r>
              <a:rPr lang="hr-HR" sz="1800" b="0" i="0" dirty="0">
                <a:effectLst/>
                <a:latin typeface="Times New Roman" panose="02020603050405020304" pitchFamily="18" charset="0"/>
                <a:cs typeface="Times New Roman" panose="02020603050405020304" pitchFamily="18" charset="0"/>
              </a:rPr>
              <a:t>trodimenzionalna forma kreirana u cilju umjetničkog izraza. </a:t>
            </a:r>
          </a:p>
          <a:p>
            <a:pPr marL="0" indent="0" algn="ctr">
              <a:buNone/>
            </a:pPr>
            <a:r>
              <a:rPr lang="hr-HR" sz="1800" b="0" i="0" dirty="0">
                <a:solidFill>
                  <a:srgbClr val="202122"/>
                </a:solidFill>
                <a:effectLst/>
                <a:latin typeface="Times New Roman" panose="02020603050405020304" pitchFamily="18" charset="0"/>
                <a:cs typeface="Times New Roman" panose="02020603050405020304" pitchFamily="18" charset="0"/>
              </a:rPr>
              <a:t>Skulptura nastaje oblikovanjem volumena u prostoru.</a:t>
            </a:r>
          </a:p>
          <a:p>
            <a:pPr marL="0" indent="0" algn="ctr">
              <a:buNone/>
            </a:pPr>
            <a:r>
              <a:rPr lang="hr-HR" sz="1800" b="0" i="0" dirty="0">
                <a:solidFill>
                  <a:srgbClr val="000000"/>
                </a:solidFill>
                <a:effectLst/>
                <a:latin typeface="Times New Roman" panose="02020603050405020304" pitchFamily="18" charset="0"/>
                <a:cs typeface="Times New Roman" panose="02020603050405020304" pitchFamily="18" charset="0"/>
              </a:rPr>
              <a:t>Skulpturu dijelimo na </a:t>
            </a:r>
            <a:r>
              <a:rPr lang="hr-HR" sz="1800" b="1" i="0" dirty="0">
                <a:solidFill>
                  <a:srgbClr val="000000"/>
                </a:solidFill>
                <a:effectLst/>
                <a:latin typeface="Times New Roman" panose="02020603050405020304" pitchFamily="18" charset="0"/>
                <a:cs typeface="Times New Roman" panose="02020603050405020304" pitchFamily="18" charset="0"/>
              </a:rPr>
              <a:t>reljef</a:t>
            </a:r>
            <a:r>
              <a:rPr lang="hr-HR" sz="1800" b="0" i="0" dirty="0">
                <a:solidFill>
                  <a:srgbClr val="000000"/>
                </a:solidFill>
                <a:effectLst/>
                <a:latin typeface="Times New Roman" panose="02020603050405020304" pitchFamily="18" charset="0"/>
                <a:cs typeface="Times New Roman" panose="02020603050405020304" pitchFamily="18" charset="0"/>
              </a:rPr>
              <a:t> i </a:t>
            </a:r>
            <a:r>
              <a:rPr lang="hr-HR" sz="1800" b="1" i="0" dirty="0">
                <a:solidFill>
                  <a:srgbClr val="000000"/>
                </a:solidFill>
                <a:effectLst/>
                <a:latin typeface="Times New Roman" panose="02020603050405020304" pitchFamily="18" charset="0"/>
                <a:cs typeface="Times New Roman" panose="02020603050405020304" pitchFamily="18" charset="0"/>
              </a:rPr>
              <a:t>punu plastiku</a:t>
            </a:r>
            <a:r>
              <a:rPr lang="hr-HR" sz="1800" b="0" i="0" dirty="0">
                <a:solidFill>
                  <a:srgbClr val="000000"/>
                </a:solidFill>
                <a:effectLst/>
                <a:latin typeface="Times New Roman" panose="02020603050405020304" pitchFamily="18" charset="0"/>
                <a:cs typeface="Times New Roman" panose="02020603050405020304" pitchFamily="18" charset="0"/>
              </a:rPr>
              <a:t>.</a:t>
            </a:r>
          </a:p>
          <a:p>
            <a:pPr marL="0" indent="0" algn="ctr">
              <a:buNone/>
            </a:pPr>
            <a:endParaRPr lang="hr-HR" sz="1800" b="0" i="0" u="sng" dirty="0">
              <a:effectLst/>
              <a:latin typeface="Times New Roman" panose="02020603050405020304" pitchFamily="18" charset="0"/>
              <a:cs typeface="Times New Roman" panose="02020603050405020304" pitchFamily="18" charset="0"/>
            </a:endParaRPr>
          </a:p>
          <a:p>
            <a:pPr marL="0" indent="0" algn="ctr">
              <a:buNone/>
            </a:pPr>
            <a:endParaRPr lang="hr-HR" sz="1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4D84655-0847-4EB0-B2AE-5B4844FABBFC}"/>
              </a:ext>
            </a:extLst>
          </p:cNvPr>
          <p:cNvSpPr>
            <a:spLocks noGrp="1"/>
          </p:cNvSpPr>
          <p:nvPr>
            <p:ph type="title"/>
          </p:nvPr>
        </p:nvSpPr>
        <p:spPr>
          <a:xfrm>
            <a:off x="4427984" y="274638"/>
            <a:ext cx="4258816" cy="6322714"/>
          </a:xfrm>
        </p:spPr>
        <p:txBody>
          <a:bodyPr>
            <a:normAutofit fontScale="90000"/>
          </a:bodyPr>
          <a:lstStyle/>
          <a:p>
            <a:pPr algn="l"/>
            <a:br>
              <a:rPr lang="hr-HR" sz="1600" dirty="0"/>
            </a:br>
            <a:br>
              <a:rPr lang="hr-HR" sz="1600" dirty="0"/>
            </a:br>
            <a:br>
              <a:rPr lang="hr-HR" sz="1600" dirty="0"/>
            </a:br>
            <a:br>
              <a:rPr lang="hr-HR" sz="1600" dirty="0">
                <a:latin typeface="Times New Roman" panose="02020603050405020304" pitchFamily="18" charset="0"/>
                <a:cs typeface="Times New Roman" panose="02020603050405020304" pitchFamily="18" charset="0"/>
              </a:rPr>
            </a:br>
            <a:r>
              <a:rPr lang="hr-HR" sz="2000" dirty="0">
                <a:latin typeface="Times New Roman" panose="02020603050405020304" pitchFamily="18" charset="0"/>
                <a:cs typeface="Times New Roman" panose="02020603050405020304" pitchFamily="18" charset="0"/>
              </a:rPr>
              <a:t>Promotrite ovo likovno djelo!</a:t>
            </a:r>
            <a:br>
              <a:rPr lang="hr-HR" sz="2000" dirty="0">
                <a:latin typeface="Times New Roman" panose="02020603050405020304" pitchFamily="18" charset="0"/>
                <a:cs typeface="Times New Roman" panose="02020603050405020304" pitchFamily="18" charset="0"/>
              </a:rPr>
            </a:br>
            <a:r>
              <a:rPr lang="hr-HR" sz="2000" dirty="0">
                <a:latin typeface="Times New Roman" panose="02020603050405020304" pitchFamily="18" charset="0"/>
                <a:cs typeface="Times New Roman" panose="02020603050405020304" pitchFamily="18" charset="0"/>
              </a:rPr>
              <a:t>Možete li prepoznati kojoj civilizaciji pripada? </a:t>
            </a:r>
            <a:br>
              <a:rPr lang="hr-HR" sz="2000" dirty="0">
                <a:latin typeface="Times New Roman" panose="02020603050405020304" pitchFamily="18" charset="0"/>
                <a:cs typeface="Times New Roman" panose="02020603050405020304" pitchFamily="18" charset="0"/>
              </a:rPr>
            </a:br>
            <a:r>
              <a:rPr lang="hr-HR" sz="2000" dirty="0">
                <a:latin typeface="Times New Roman" panose="02020603050405020304" pitchFamily="18" charset="0"/>
                <a:cs typeface="Times New Roman" panose="02020603050405020304" pitchFamily="18" charset="0"/>
              </a:rPr>
              <a:t>Objasni zašto tako misliš!</a:t>
            </a:r>
            <a:br>
              <a:rPr lang="hr-HR" sz="2000" dirty="0">
                <a:latin typeface="Times New Roman" panose="02020603050405020304" pitchFamily="18" charset="0"/>
                <a:cs typeface="Times New Roman" panose="02020603050405020304" pitchFamily="18" charset="0"/>
              </a:rPr>
            </a:br>
            <a:r>
              <a:rPr lang="hr-HR" sz="2000" dirty="0">
                <a:latin typeface="Times New Roman" panose="02020603050405020304" pitchFamily="18" charset="0"/>
                <a:cs typeface="Times New Roman" panose="02020603050405020304" pitchFamily="18" charset="0"/>
              </a:rPr>
              <a:t>Od kojeg materijala je izrađeno ovo djelo?</a:t>
            </a:r>
            <a:br>
              <a:rPr lang="hr-HR" sz="2000" dirty="0">
                <a:latin typeface="Times New Roman" panose="02020603050405020304" pitchFamily="18" charset="0"/>
                <a:cs typeface="Times New Roman" panose="02020603050405020304" pitchFamily="18" charset="0"/>
              </a:rPr>
            </a:br>
            <a:r>
              <a:rPr lang="hr-HR" sz="2000" dirty="0">
                <a:latin typeface="Times New Roman" panose="02020603050405020304" pitchFamily="18" charset="0"/>
                <a:cs typeface="Times New Roman" panose="02020603050405020304" pitchFamily="18" charset="0"/>
              </a:rPr>
              <a:t>Kojoj sportskoj disciplini pripada bacanje diska?</a:t>
            </a:r>
            <a:br>
              <a:rPr lang="hr-HR" sz="2000" dirty="0">
                <a:latin typeface="Times New Roman" panose="02020603050405020304" pitchFamily="18" charset="0"/>
                <a:cs typeface="Times New Roman" panose="02020603050405020304" pitchFamily="18" charset="0"/>
              </a:rPr>
            </a:br>
            <a:br>
              <a:rPr lang="hr-HR" sz="2000" dirty="0">
                <a:latin typeface="Times New Roman" panose="02020603050405020304" pitchFamily="18" charset="0"/>
                <a:cs typeface="Times New Roman" panose="02020603050405020304" pitchFamily="18" charset="0"/>
              </a:rPr>
            </a:br>
            <a:br>
              <a:rPr lang="hr-HR" sz="1600" dirty="0">
                <a:latin typeface="Times New Roman" panose="02020603050405020304" pitchFamily="18" charset="0"/>
                <a:cs typeface="Times New Roman" panose="02020603050405020304" pitchFamily="18" charset="0"/>
              </a:rPr>
            </a:br>
            <a:br>
              <a:rPr lang="hr-HR" sz="1600" dirty="0">
                <a:latin typeface="Times New Roman" panose="02020603050405020304" pitchFamily="18" charset="0"/>
                <a:cs typeface="Times New Roman" panose="02020603050405020304" pitchFamily="18" charset="0"/>
              </a:rPr>
            </a:br>
            <a:br>
              <a:rPr lang="hr-HR" sz="1600" dirty="0">
                <a:latin typeface="Times New Roman" panose="02020603050405020304" pitchFamily="18" charset="0"/>
                <a:cs typeface="Times New Roman" panose="02020603050405020304" pitchFamily="18" charset="0"/>
              </a:rPr>
            </a:br>
            <a:br>
              <a:rPr lang="hr-HR" sz="1600" dirty="0">
                <a:latin typeface="Times New Roman" panose="02020603050405020304" pitchFamily="18" charset="0"/>
                <a:cs typeface="Times New Roman" panose="02020603050405020304" pitchFamily="18" charset="0"/>
              </a:rPr>
            </a:br>
            <a:br>
              <a:rPr lang="hr-HR" sz="1600" dirty="0">
                <a:latin typeface="Times New Roman" panose="02020603050405020304" pitchFamily="18" charset="0"/>
                <a:cs typeface="Times New Roman" panose="02020603050405020304" pitchFamily="18" charset="0"/>
              </a:rPr>
            </a:br>
            <a:br>
              <a:rPr lang="hr-HR" sz="1600" dirty="0">
                <a:latin typeface="Times New Roman" panose="02020603050405020304" pitchFamily="18" charset="0"/>
                <a:cs typeface="Times New Roman" panose="02020603050405020304" pitchFamily="18" charset="0"/>
              </a:rPr>
            </a:br>
            <a:br>
              <a:rPr lang="hr-HR" sz="1600" dirty="0">
                <a:latin typeface="Times New Roman" panose="02020603050405020304" pitchFamily="18" charset="0"/>
                <a:cs typeface="Times New Roman" panose="02020603050405020304" pitchFamily="18" charset="0"/>
              </a:rPr>
            </a:br>
            <a:br>
              <a:rPr lang="hr-HR" sz="1600" dirty="0">
                <a:latin typeface="Times New Roman" panose="02020603050405020304" pitchFamily="18" charset="0"/>
                <a:cs typeface="Times New Roman" panose="02020603050405020304" pitchFamily="18" charset="0"/>
              </a:rPr>
            </a:br>
            <a:br>
              <a:rPr lang="hr-HR" sz="1600" dirty="0">
                <a:latin typeface="Times New Roman" panose="02020603050405020304" pitchFamily="18" charset="0"/>
                <a:cs typeface="Times New Roman" panose="02020603050405020304" pitchFamily="18" charset="0"/>
              </a:rPr>
            </a:br>
            <a:br>
              <a:rPr lang="hr-HR" sz="1600" dirty="0">
                <a:latin typeface="Times New Roman" panose="02020603050405020304" pitchFamily="18" charset="0"/>
                <a:cs typeface="Times New Roman" panose="02020603050405020304" pitchFamily="18" charset="0"/>
              </a:rPr>
            </a:br>
            <a:br>
              <a:rPr lang="hr-HR" sz="1600" dirty="0">
                <a:latin typeface="Times New Roman" panose="02020603050405020304" pitchFamily="18" charset="0"/>
                <a:cs typeface="Times New Roman" panose="02020603050405020304" pitchFamily="18" charset="0"/>
              </a:rPr>
            </a:br>
            <a:br>
              <a:rPr lang="hr-HR" sz="1600" dirty="0">
                <a:latin typeface="Times New Roman" panose="02020603050405020304" pitchFamily="18" charset="0"/>
                <a:cs typeface="Times New Roman" panose="02020603050405020304" pitchFamily="18" charset="0"/>
              </a:rPr>
            </a:br>
            <a:br>
              <a:rPr lang="hr-HR" sz="1600" dirty="0">
                <a:latin typeface="Times New Roman" panose="02020603050405020304" pitchFamily="18" charset="0"/>
                <a:cs typeface="Times New Roman" panose="02020603050405020304" pitchFamily="18" charset="0"/>
              </a:rPr>
            </a:br>
            <a:br>
              <a:rPr lang="hr-HR" sz="1600" dirty="0">
                <a:latin typeface="Times New Roman" panose="02020603050405020304" pitchFamily="18" charset="0"/>
                <a:cs typeface="Times New Roman" panose="02020603050405020304" pitchFamily="18" charset="0"/>
              </a:rPr>
            </a:br>
            <a:br>
              <a:rPr lang="hr-HR" sz="1600" dirty="0">
                <a:latin typeface="Times New Roman" panose="02020603050405020304" pitchFamily="18" charset="0"/>
                <a:cs typeface="Times New Roman" panose="02020603050405020304" pitchFamily="18" charset="0"/>
              </a:rPr>
            </a:br>
            <a:r>
              <a:rPr lang="hr-HR" sz="1600" dirty="0">
                <a:latin typeface="Times New Roman" panose="02020603050405020304" pitchFamily="18" charset="0"/>
                <a:cs typeface="Times New Roman" panose="02020603050405020304" pitchFamily="18" charset="0"/>
              </a:rPr>
              <a:t> </a:t>
            </a:r>
            <a:br>
              <a:rPr lang="hr-HR" sz="1600" dirty="0">
                <a:latin typeface="Times New Roman" panose="02020603050405020304" pitchFamily="18" charset="0"/>
                <a:cs typeface="Times New Roman" panose="02020603050405020304" pitchFamily="18" charset="0"/>
              </a:rPr>
            </a:br>
            <a:r>
              <a:rPr lang="hr-HR" sz="1600" dirty="0">
                <a:latin typeface="Times New Roman" panose="02020603050405020304" pitchFamily="18" charset="0"/>
                <a:cs typeface="Times New Roman" panose="02020603050405020304" pitchFamily="18" charset="0"/>
              </a:rPr>
              <a:t> Miron, “Bacač diska”, 5. st. pr. Kr.</a:t>
            </a:r>
            <a:br>
              <a:rPr lang="hr-HR" sz="1600" dirty="0">
                <a:latin typeface="Times New Roman" panose="02020603050405020304" pitchFamily="18" charset="0"/>
                <a:cs typeface="Times New Roman" panose="02020603050405020304" pitchFamily="18" charset="0"/>
              </a:rPr>
            </a:br>
            <a:br>
              <a:rPr lang="hr-HR" sz="1600" dirty="0">
                <a:latin typeface="Times New Roman" panose="02020603050405020304" pitchFamily="18" charset="0"/>
                <a:cs typeface="Times New Roman" panose="02020603050405020304" pitchFamily="18" charset="0"/>
              </a:rPr>
            </a:br>
            <a:endParaRPr lang="hr-HR" sz="1600" dirty="0">
              <a:latin typeface="Times New Roman" panose="02020603050405020304" pitchFamily="18" charset="0"/>
              <a:cs typeface="Times New Roman" panose="02020603050405020304" pitchFamily="18" charset="0"/>
            </a:endParaRPr>
          </a:p>
        </p:txBody>
      </p:sp>
      <p:pic>
        <p:nvPicPr>
          <p:cNvPr id="4" name="Picture 3" descr="C:\Users\jozo\Desktop\m1162.JPG">
            <a:extLst>
              <a:ext uri="{FF2B5EF4-FFF2-40B4-BE49-F238E27FC236}">
                <a16:creationId xmlns:a16="http://schemas.microsoft.com/office/drawing/2014/main" id="{447F1A0C-D154-44B0-9626-BB09582B3695}"/>
              </a:ext>
            </a:extLst>
          </p:cNvPr>
          <p:cNvPicPr>
            <a:picLocks noGrp="1" noChangeAspect="1" noChangeArrowheads="1"/>
          </p:cNvPicPr>
          <p:nvPr>
            <p:ph idx="1"/>
          </p:nvPr>
        </p:nvPicPr>
        <p:blipFill>
          <a:blip r:embed="rId2"/>
          <a:srcRect/>
          <a:stretch>
            <a:fillRect/>
          </a:stretch>
        </p:blipFill>
        <p:spPr bwMode="auto">
          <a:xfrm>
            <a:off x="457200" y="332656"/>
            <a:ext cx="3682752" cy="6352744"/>
          </a:xfrm>
          <a:prstGeom prst="rect">
            <a:avLst/>
          </a:prstGeom>
          <a:noFill/>
        </p:spPr>
      </p:pic>
    </p:spTree>
    <p:extLst>
      <p:ext uri="{BB962C8B-B14F-4D97-AF65-F5344CB8AC3E}">
        <p14:creationId xmlns:p14="http://schemas.microsoft.com/office/powerpoint/2010/main" val="464844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r-HR" sz="1800" dirty="0">
                <a:latin typeface="Times New Roman" panose="02020603050405020304" pitchFamily="18" charset="0"/>
                <a:cs typeface="Times New Roman" panose="02020603050405020304" pitchFamily="18" charset="0"/>
              </a:rPr>
              <a:t>Koje sličnosti uočavate na ove dvije skulpture?</a:t>
            </a:r>
            <a:br>
              <a:rPr lang="hr-HR" sz="1800" dirty="0">
                <a:latin typeface="Times New Roman" panose="02020603050405020304" pitchFamily="18" charset="0"/>
                <a:cs typeface="Times New Roman" panose="02020603050405020304" pitchFamily="18" charset="0"/>
              </a:rPr>
            </a:br>
            <a:r>
              <a:rPr lang="hr-HR" sz="1800" dirty="0">
                <a:latin typeface="Times New Roman" panose="02020603050405020304" pitchFamily="18" charset="0"/>
                <a:cs typeface="Times New Roman" panose="02020603050405020304" pitchFamily="18" charset="0"/>
              </a:rPr>
              <a:t>Koje razlike uočavate?</a:t>
            </a:r>
            <a:br>
              <a:rPr lang="hr-HR" sz="1800" dirty="0">
                <a:latin typeface="Times New Roman" panose="02020603050405020304" pitchFamily="18" charset="0"/>
                <a:cs typeface="Times New Roman" panose="02020603050405020304" pitchFamily="18" charset="0"/>
              </a:rPr>
            </a:br>
            <a:r>
              <a:rPr lang="hr-HR" sz="1800" dirty="0">
                <a:latin typeface="Times New Roman" panose="02020603050405020304" pitchFamily="18" charset="0"/>
                <a:cs typeface="Times New Roman" panose="02020603050405020304" pitchFamily="18" charset="0"/>
              </a:rPr>
              <a:t>Za koju od ove dvije skulpture biste mogli reći da je dinamičnija? Objasni zašto!</a:t>
            </a:r>
            <a:br>
              <a:rPr lang="hr-HR" sz="1800" dirty="0">
                <a:latin typeface="Times New Roman" panose="02020603050405020304" pitchFamily="18" charset="0"/>
                <a:cs typeface="Times New Roman" panose="02020603050405020304" pitchFamily="18" charset="0"/>
              </a:rPr>
            </a:br>
            <a:r>
              <a:rPr lang="hr-HR" sz="1800" dirty="0">
                <a:latin typeface="Times New Roman" panose="02020603050405020304" pitchFamily="18" charset="0"/>
                <a:cs typeface="Times New Roman" panose="02020603050405020304" pitchFamily="18" charset="0"/>
              </a:rPr>
              <a:t>Koji pojam je suprotan pojmu DINAMIČNO?</a:t>
            </a:r>
          </a:p>
        </p:txBody>
      </p:sp>
      <p:pic>
        <p:nvPicPr>
          <p:cNvPr id="17410" name="Picture 2" descr="C:\Users\jozo\Desktop\InkedPoliklet-kopljonoša-Dorifor_LI.jpg"/>
          <p:cNvPicPr>
            <a:picLocks noGrp="1" noChangeAspect="1" noChangeArrowheads="1"/>
          </p:cNvPicPr>
          <p:nvPr>
            <p:ph idx="1"/>
          </p:nvPr>
        </p:nvPicPr>
        <p:blipFill>
          <a:blip r:embed="rId2"/>
          <a:srcRect/>
          <a:stretch>
            <a:fillRect/>
          </a:stretch>
        </p:blipFill>
        <p:spPr bwMode="auto">
          <a:xfrm>
            <a:off x="1250438" y="1417638"/>
            <a:ext cx="2248094" cy="5201601"/>
          </a:xfrm>
          <a:prstGeom prst="rect">
            <a:avLst/>
          </a:prstGeom>
          <a:noFill/>
        </p:spPr>
      </p:pic>
      <p:pic>
        <p:nvPicPr>
          <p:cNvPr id="17411" name="Picture 3" descr="C:\Users\jozo\Desktop\m1162.JPG"/>
          <p:cNvPicPr>
            <a:picLocks noChangeAspect="1" noChangeArrowheads="1"/>
          </p:cNvPicPr>
          <p:nvPr/>
        </p:nvPicPr>
        <p:blipFill>
          <a:blip r:embed="rId3"/>
          <a:srcRect/>
          <a:stretch>
            <a:fillRect/>
          </a:stretch>
        </p:blipFill>
        <p:spPr bwMode="auto">
          <a:xfrm>
            <a:off x="5580112" y="1772816"/>
            <a:ext cx="2742956" cy="4729623"/>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sp>
        <p:nvSpPr>
          <p:cNvPr id="3" name="Content Placeholder 2"/>
          <p:cNvSpPr>
            <a:spLocks noGrp="1"/>
          </p:cNvSpPr>
          <p:nvPr>
            <p:ph idx="1"/>
          </p:nvPr>
        </p:nvSpPr>
        <p:spPr/>
        <p:txBody>
          <a:bodyPr/>
          <a:lstStyle/>
          <a:p>
            <a:pPr algn="ctr">
              <a:buNone/>
            </a:pPr>
            <a:endParaRPr lang="hr-HR" b="1" dirty="0"/>
          </a:p>
          <a:p>
            <a:pPr algn="ctr">
              <a:buNone/>
            </a:pPr>
            <a:endParaRPr lang="hr-HR" b="1" dirty="0"/>
          </a:p>
          <a:p>
            <a:pPr algn="ctr">
              <a:buNone/>
            </a:pPr>
            <a:r>
              <a:rPr lang="hr-HR" sz="2800" b="1" dirty="0">
                <a:solidFill>
                  <a:srgbClr val="FF0000"/>
                </a:solidFill>
                <a:latin typeface="Times New Roman" panose="02020603050405020304" pitchFamily="18" charset="0"/>
                <a:cs typeface="Times New Roman" panose="02020603050405020304" pitchFamily="18" charset="0"/>
              </a:rPr>
              <a:t>STATIČNO</a:t>
            </a:r>
            <a:r>
              <a:rPr lang="hr-HR" sz="1800" dirty="0">
                <a:latin typeface="Times New Roman" panose="02020603050405020304" pitchFamily="18" charset="0"/>
                <a:cs typeface="Times New Roman" panose="02020603050405020304" pitchFamily="18" charset="0"/>
              </a:rPr>
              <a:t>- stanje mirovanja</a:t>
            </a:r>
          </a:p>
          <a:p>
            <a:pPr algn="ctr">
              <a:buNone/>
            </a:pPr>
            <a:r>
              <a:rPr lang="hr-HR" sz="2800" b="1" dirty="0">
                <a:solidFill>
                  <a:srgbClr val="FF0000"/>
                </a:solidFill>
                <a:latin typeface="Times New Roman" panose="02020603050405020304" pitchFamily="18" charset="0"/>
                <a:cs typeface="Times New Roman" panose="02020603050405020304" pitchFamily="18" charset="0"/>
              </a:rPr>
              <a:t>DINAMIČNO</a:t>
            </a:r>
            <a:r>
              <a:rPr lang="hr-HR" sz="1800" dirty="0">
                <a:latin typeface="Times New Roman" panose="02020603050405020304" pitchFamily="18" charset="0"/>
                <a:cs typeface="Times New Roman" panose="02020603050405020304" pitchFamily="18" charset="0"/>
              </a:rPr>
              <a:t>- pokret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364161C-349F-4EDD-9EB7-33A696C96C3D}"/>
              </a:ext>
            </a:extLst>
          </p:cNvPr>
          <p:cNvSpPr>
            <a:spLocks noGrp="1"/>
          </p:cNvSpPr>
          <p:nvPr>
            <p:ph type="title"/>
          </p:nvPr>
        </p:nvSpPr>
        <p:spPr>
          <a:xfrm>
            <a:off x="4716018" y="274638"/>
            <a:ext cx="3970782" cy="5818658"/>
          </a:xfrm>
        </p:spPr>
        <p:txBody>
          <a:bodyPr>
            <a:normAutofit fontScale="90000"/>
          </a:bodyPr>
          <a:lstStyle/>
          <a:p>
            <a:pPr algn="l"/>
            <a:br>
              <a:rPr lang="hr-HR" sz="1400" dirty="0"/>
            </a:br>
            <a:br>
              <a:rPr lang="hr-HR" sz="1400" dirty="0"/>
            </a:br>
            <a:br>
              <a:rPr lang="hr-HR" sz="1400" dirty="0"/>
            </a:br>
            <a:br>
              <a:rPr lang="hr-HR" sz="1400" dirty="0"/>
            </a:br>
            <a:r>
              <a:rPr lang="hr-HR" sz="1800" dirty="0">
                <a:latin typeface="Times New Roman" panose="02020603050405020304" pitchFamily="18" charset="0"/>
                <a:cs typeface="Times New Roman" panose="02020603050405020304" pitchFamily="18" charset="0"/>
              </a:rPr>
              <a:t>Promotrite rad umjetnika Marka Zubaka!</a:t>
            </a:r>
            <a:br>
              <a:rPr lang="hr-HR" sz="1800" dirty="0">
                <a:latin typeface="Times New Roman" panose="02020603050405020304" pitchFamily="18" charset="0"/>
                <a:cs typeface="Times New Roman" panose="02020603050405020304" pitchFamily="18" charset="0"/>
              </a:rPr>
            </a:br>
            <a:r>
              <a:rPr lang="hr-HR" sz="1800" dirty="0">
                <a:latin typeface="Times New Roman" panose="02020603050405020304" pitchFamily="18" charset="0"/>
                <a:cs typeface="Times New Roman" panose="02020603050405020304" pitchFamily="18" charset="0"/>
              </a:rPr>
              <a:t>Objasni zašto je to skulptura!</a:t>
            </a:r>
            <a:br>
              <a:rPr lang="hr-HR" sz="1800" dirty="0">
                <a:latin typeface="Times New Roman" panose="02020603050405020304" pitchFamily="18" charset="0"/>
                <a:cs typeface="Times New Roman" panose="02020603050405020304" pitchFamily="18" charset="0"/>
              </a:rPr>
            </a:br>
            <a:r>
              <a:rPr lang="hr-HR" sz="1800" dirty="0">
                <a:latin typeface="Times New Roman" panose="02020603050405020304" pitchFamily="18" charset="0"/>
                <a:cs typeface="Times New Roman" panose="02020603050405020304" pitchFamily="18" charset="0"/>
              </a:rPr>
              <a:t>Možete li prepoznati od kojeg materijala je izrađena!</a:t>
            </a:r>
            <a:br>
              <a:rPr lang="hr-HR" sz="1800" dirty="0">
                <a:latin typeface="Times New Roman" panose="02020603050405020304" pitchFamily="18" charset="0"/>
                <a:cs typeface="Times New Roman" panose="02020603050405020304" pitchFamily="18" charset="0"/>
              </a:rPr>
            </a:br>
            <a:r>
              <a:rPr lang="hr-HR" sz="1800" dirty="0">
                <a:latin typeface="Times New Roman" panose="02020603050405020304" pitchFamily="18" charset="0"/>
                <a:cs typeface="Times New Roman" panose="02020603050405020304" pitchFamily="18" charset="0"/>
              </a:rPr>
              <a:t>Čini li se ova skulptura statična ili dinamična?</a:t>
            </a:r>
            <a:br>
              <a:rPr lang="hr-HR" sz="1800" dirty="0">
                <a:latin typeface="Times New Roman" panose="02020603050405020304" pitchFamily="18" charset="0"/>
                <a:cs typeface="Times New Roman" panose="02020603050405020304" pitchFamily="18" charset="0"/>
              </a:rPr>
            </a:br>
            <a:r>
              <a:rPr lang="hr-HR" sz="1800" dirty="0">
                <a:latin typeface="Times New Roman" panose="02020603050405020304" pitchFamily="18" charset="0"/>
                <a:cs typeface="Times New Roman" panose="02020603050405020304" pitchFamily="18" charset="0"/>
              </a:rPr>
              <a:t>Što naglašava dinamiku ove skulpture! </a:t>
            </a:r>
            <a:br>
              <a:rPr lang="hr-HR" sz="1800" dirty="0">
                <a:latin typeface="Times New Roman" panose="02020603050405020304" pitchFamily="18" charset="0"/>
                <a:cs typeface="Times New Roman" panose="02020603050405020304" pitchFamily="18" charset="0"/>
              </a:rPr>
            </a:br>
            <a:r>
              <a:rPr lang="hr-HR" sz="1800" dirty="0">
                <a:latin typeface="Times New Roman" panose="02020603050405020304" pitchFamily="18" charset="0"/>
                <a:cs typeface="Times New Roman" panose="02020603050405020304" pitchFamily="18" charset="0"/>
              </a:rPr>
              <a:t>Pokaži faze kretanja nekog pokreta!</a:t>
            </a:r>
            <a:br>
              <a:rPr lang="hr-HR" sz="1400" dirty="0"/>
            </a:br>
            <a:br>
              <a:rPr lang="hr-HR" sz="1400" dirty="0"/>
            </a:br>
            <a:br>
              <a:rPr lang="hr-HR" sz="1400" dirty="0"/>
            </a:br>
            <a:br>
              <a:rPr lang="hr-HR" sz="1400" dirty="0"/>
            </a:br>
            <a:br>
              <a:rPr lang="hr-HR" sz="1400" dirty="0"/>
            </a:br>
            <a:br>
              <a:rPr lang="hr-HR" sz="1400" dirty="0"/>
            </a:br>
            <a:br>
              <a:rPr lang="hr-HR" sz="1400" dirty="0"/>
            </a:br>
            <a:br>
              <a:rPr lang="hr-HR" sz="1400" dirty="0"/>
            </a:br>
            <a:br>
              <a:rPr lang="hr-HR" sz="1400" dirty="0"/>
            </a:br>
            <a:br>
              <a:rPr lang="hr-HR" sz="1400" dirty="0"/>
            </a:br>
            <a:br>
              <a:rPr lang="hr-HR" sz="1400" dirty="0"/>
            </a:br>
            <a:br>
              <a:rPr lang="hr-HR" sz="1400" dirty="0"/>
            </a:br>
            <a:br>
              <a:rPr lang="hr-HR" sz="1400" dirty="0"/>
            </a:br>
            <a:br>
              <a:rPr lang="hr-HR" sz="1400" dirty="0"/>
            </a:br>
            <a:br>
              <a:rPr lang="hr-HR" sz="1400" dirty="0"/>
            </a:br>
            <a:r>
              <a:rPr lang="hr-HR" sz="1600" dirty="0">
                <a:latin typeface="Times New Roman" panose="02020603050405020304" pitchFamily="18" charset="0"/>
                <a:cs typeface="Times New Roman" panose="02020603050405020304" pitchFamily="18" charset="0"/>
              </a:rPr>
              <a:t>                  </a:t>
            </a:r>
            <a:br>
              <a:rPr lang="hr-HR" sz="1600" dirty="0">
                <a:latin typeface="Times New Roman" panose="02020603050405020304" pitchFamily="18" charset="0"/>
                <a:cs typeface="Times New Roman" panose="02020603050405020304" pitchFamily="18" charset="0"/>
              </a:rPr>
            </a:br>
            <a:r>
              <a:rPr lang="hr-HR" sz="1600" dirty="0">
                <a:latin typeface="Times New Roman" panose="02020603050405020304" pitchFamily="18" charset="0"/>
                <a:cs typeface="Times New Roman" panose="02020603050405020304" pitchFamily="18" charset="0"/>
              </a:rPr>
              <a:t> Marko Zubak, “Kvadratni opažaj”, 2016.</a:t>
            </a:r>
          </a:p>
        </p:txBody>
      </p:sp>
      <p:pic>
        <p:nvPicPr>
          <p:cNvPr id="4" name="Content Placeholder 3">
            <a:extLst>
              <a:ext uri="{FF2B5EF4-FFF2-40B4-BE49-F238E27FC236}">
                <a16:creationId xmlns:a16="http://schemas.microsoft.com/office/drawing/2014/main" id="{C9BCA939-2DBF-4558-9AA2-22CD9C922BB3}"/>
              </a:ext>
            </a:extLst>
          </p:cNvPr>
          <p:cNvPicPr>
            <a:picLocks noGrp="1"/>
          </p:cNvPicPr>
          <p:nvPr>
            <p:ph idx="1"/>
          </p:nvPr>
        </p:nvPicPr>
        <p:blipFill>
          <a:blip r:embed="rId2"/>
          <a:srcRect/>
          <a:stretch>
            <a:fillRect/>
          </a:stretch>
        </p:blipFill>
        <p:spPr bwMode="auto">
          <a:xfrm>
            <a:off x="323528" y="692696"/>
            <a:ext cx="4248472" cy="5400600"/>
          </a:xfrm>
          <a:prstGeom prst="rect">
            <a:avLst/>
          </a:prstGeom>
          <a:noFill/>
          <a:ln w="9525">
            <a:noFill/>
            <a:miter lim="800000"/>
            <a:headEnd/>
            <a:tailEnd/>
          </a:ln>
        </p:spPr>
      </p:pic>
    </p:spTree>
    <p:extLst>
      <p:ext uri="{BB962C8B-B14F-4D97-AF65-F5344CB8AC3E}">
        <p14:creationId xmlns:p14="http://schemas.microsoft.com/office/powerpoint/2010/main" val="979048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90651"/>
            <a:ext cx="7772400" cy="1966341"/>
          </a:xfrm>
        </p:spPr>
        <p:txBody>
          <a:bodyPr>
            <a:normAutofit fontScale="90000"/>
          </a:bodyPr>
          <a:lstStyle/>
          <a:p>
            <a:r>
              <a:rPr lang="hr-HR" sz="3600" b="1" dirty="0">
                <a:latin typeface="Times New Roman" panose="02020603050405020304" pitchFamily="18" charset="0"/>
                <a:cs typeface="Times New Roman" panose="02020603050405020304" pitchFamily="18" charset="0"/>
              </a:rPr>
              <a:t>Tema:</a:t>
            </a:r>
            <a:br>
              <a:rPr lang="hr-HR" b="1" dirty="0">
                <a:latin typeface="Times New Roman" panose="02020603050405020304" pitchFamily="18" charset="0"/>
                <a:cs typeface="Times New Roman" panose="02020603050405020304" pitchFamily="18" charset="0"/>
              </a:rPr>
            </a:br>
            <a:r>
              <a:rPr lang="hr-HR" b="1" dirty="0">
                <a:latin typeface="Times New Roman" panose="02020603050405020304" pitchFamily="18" charset="0"/>
                <a:cs typeface="Times New Roman" panose="02020603050405020304" pitchFamily="18" charset="0"/>
              </a:rPr>
              <a:t>ČOVJEK IZVANA I IZNUTRA</a:t>
            </a:r>
            <a:br>
              <a:rPr lang="hr-HR" b="1" dirty="0">
                <a:latin typeface="Times New Roman" panose="02020603050405020304" pitchFamily="18" charset="0"/>
                <a:cs typeface="Times New Roman" panose="02020603050405020304" pitchFamily="18" charset="0"/>
              </a:rPr>
            </a:br>
            <a:r>
              <a:rPr lang="hr-HR" sz="1800" dirty="0">
                <a:effectLst/>
                <a:latin typeface="Times New Roman" panose="02020603050405020304" pitchFamily="18" charset="0"/>
                <a:ea typeface="Calibri" panose="020F0502020204030204" pitchFamily="34" charset="0"/>
                <a:cs typeface="Times New Roman" panose="02020603050405020304" pitchFamily="18" charset="0"/>
              </a:rPr>
              <a:t>Učenik istražuje temu čovjeka – od njegove fizičke pojavnosti do svega što čini osobnost pojedinca (povezanost doživljaja, osjećaja, misli i stavova te načina odgovaranja na podražaje iz vanjskog svijeta) te ju interpretira likovno ili vizualno.</a:t>
            </a:r>
            <a:endParaRPr lang="hr-HR" b="1"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371600" y="3429000"/>
            <a:ext cx="6400800" cy="2209800"/>
          </a:xfrm>
        </p:spPr>
        <p:txBody>
          <a:bodyPr>
            <a:normAutofit/>
          </a:bodyPr>
          <a:lstStyle/>
          <a:p>
            <a:r>
              <a:rPr lang="hr-HR" b="1" dirty="0">
                <a:solidFill>
                  <a:schemeClr val="tx1"/>
                </a:solidFill>
              </a:rPr>
              <a:t>Podtema:</a:t>
            </a:r>
          </a:p>
          <a:p>
            <a:r>
              <a:rPr lang="hr-HR" b="1" dirty="0">
                <a:solidFill>
                  <a:schemeClr val="tx1"/>
                </a:solidFill>
              </a:rPr>
              <a:t>Tijelo u pokretu</a:t>
            </a:r>
          </a:p>
          <a:p>
            <a:r>
              <a:rPr lang="hr-HR" b="1" dirty="0">
                <a:solidFill>
                  <a:schemeClr val="tx1"/>
                </a:solidFill>
              </a:rPr>
              <a:t>5. razr.</a:t>
            </a:r>
          </a:p>
          <a:p>
            <a:endParaRPr lang="hr-H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3BBD342-10D5-46C1-BC2C-A2ABDFEA057B}"/>
              </a:ext>
            </a:extLst>
          </p:cNvPr>
          <p:cNvSpPr>
            <a:spLocks noGrp="1"/>
          </p:cNvSpPr>
          <p:nvPr>
            <p:ph type="title"/>
          </p:nvPr>
        </p:nvSpPr>
        <p:spPr/>
        <p:txBody>
          <a:bodyPr>
            <a:normAutofit/>
          </a:bodyPr>
          <a:lstStyle/>
          <a:p>
            <a:pPr algn="l"/>
            <a:br>
              <a:rPr lang="hr-HR" sz="2800" b="1" dirty="0">
                <a:latin typeface="Times New Roman" panose="02020603050405020304" pitchFamily="18" charset="0"/>
                <a:cs typeface="Times New Roman" panose="02020603050405020304" pitchFamily="18" charset="0"/>
              </a:rPr>
            </a:br>
            <a:r>
              <a:rPr lang="hr-HR" sz="2800" b="1" dirty="0">
                <a:latin typeface="Times New Roman" panose="02020603050405020304" pitchFamily="18" charset="0"/>
                <a:cs typeface="Times New Roman" panose="02020603050405020304" pitchFamily="18" charset="0"/>
              </a:rPr>
              <a:t>NAJAVA ZADATKA:</a:t>
            </a:r>
          </a:p>
        </p:txBody>
      </p:sp>
      <p:sp>
        <p:nvSpPr>
          <p:cNvPr id="3" name="Rezervirano mjesto sadržaja 2">
            <a:extLst>
              <a:ext uri="{FF2B5EF4-FFF2-40B4-BE49-F238E27FC236}">
                <a16:creationId xmlns:a16="http://schemas.microsoft.com/office/drawing/2014/main" id="{12884E6C-F23A-41CA-BC9C-2FE149652EC1}"/>
              </a:ext>
            </a:extLst>
          </p:cNvPr>
          <p:cNvSpPr>
            <a:spLocks noGrp="1"/>
          </p:cNvSpPr>
          <p:nvPr>
            <p:ph idx="1"/>
          </p:nvPr>
        </p:nvSpPr>
        <p:spPr/>
        <p:txBody>
          <a:bodyPr/>
          <a:lstStyle/>
          <a:p>
            <a:pPr marL="0" indent="0">
              <a:buNone/>
            </a:pPr>
            <a:endParaRPr lang="hr-HR" sz="1800" dirty="0">
              <a:latin typeface="Times New Roman" panose="02020603050405020304" pitchFamily="18" charset="0"/>
              <a:cs typeface="Times New Roman" panose="02020603050405020304" pitchFamily="18" charset="0"/>
            </a:endParaRPr>
          </a:p>
          <a:p>
            <a:pPr marL="0" indent="0">
              <a:buNone/>
            </a:pPr>
            <a:r>
              <a:rPr lang="hr-HR" sz="1800" dirty="0">
                <a:latin typeface="Times New Roman" panose="02020603050405020304" pitchFamily="18" charset="0"/>
                <a:cs typeface="Times New Roman" panose="02020603050405020304" pitchFamily="18" charset="0"/>
              </a:rPr>
              <a:t>Danas smo već istraživali pokret ljudske figure plošno, a istraživat ćemo ga i trodimenzionalno!</a:t>
            </a:r>
          </a:p>
          <a:p>
            <a:pPr marL="0" indent="0">
              <a:buNone/>
            </a:pPr>
            <a:r>
              <a:rPr lang="hr-HR" sz="1800" dirty="0">
                <a:latin typeface="Times New Roman" panose="02020603050405020304" pitchFamily="18" charset="0"/>
                <a:cs typeface="Times New Roman" panose="02020603050405020304" pitchFamily="18" charset="0"/>
              </a:rPr>
              <a:t>Kako zovemo trodimenzionalne likovne uratke?</a:t>
            </a:r>
          </a:p>
          <a:p>
            <a:pPr marL="0" indent="0">
              <a:buNone/>
            </a:pPr>
            <a:r>
              <a:rPr lang="hr-HR" sz="1800" dirty="0">
                <a:latin typeface="Times New Roman" panose="02020603050405020304" pitchFamily="18" charset="0"/>
                <a:cs typeface="Times New Roman" panose="02020603050405020304" pitchFamily="18" charset="0"/>
              </a:rPr>
              <a:t>Skulpture ćemo oblikovati od žice, novinskog papira, ljepljive trake i stiropora!</a:t>
            </a:r>
          </a:p>
          <a:p>
            <a:pPr marL="0" indent="0">
              <a:buNone/>
            </a:pPr>
            <a:r>
              <a:rPr lang="hr-HR" sz="1800" dirty="0">
                <a:latin typeface="Times New Roman" panose="02020603050405020304" pitchFamily="18" charset="0"/>
                <a:cs typeface="Times New Roman" panose="02020603050405020304" pitchFamily="18" charset="0"/>
              </a:rPr>
              <a:t>Skulpturu ćete realizirati u paru!</a:t>
            </a:r>
          </a:p>
          <a:p>
            <a:pPr marL="0" indent="0">
              <a:buNone/>
            </a:pPr>
            <a:r>
              <a:rPr lang="hr-HR" sz="1800" dirty="0">
                <a:latin typeface="Times New Roman" panose="02020603050405020304" pitchFamily="18" charset="0"/>
                <a:cs typeface="Times New Roman" panose="02020603050405020304" pitchFamily="18" charset="0"/>
              </a:rPr>
              <a:t>Na skulpturi treba biti što jače naglašen pokret  tako da bude što dinamičnija!</a:t>
            </a:r>
          </a:p>
          <a:p>
            <a:pPr marL="0" indent="0">
              <a:buNone/>
            </a:pPr>
            <a:r>
              <a:rPr lang="hr-HR" sz="1800" dirty="0">
                <a:latin typeface="Times New Roman" panose="02020603050405020304" pitchFamily="18" charset="0"/>
                <a:cs typeface="Times New Roman" panose="02020603050405020304" pitchFamily="18" charset="0"/>
              </a:rPr>
              <a:t>Svi dijelovi skulpture trebaju biti kvalitetno spojeni tako da svi materijali čine jednu kompaktnu cjelinu.</a:t>
            </a:r>
          </a:p>
          <a:p>
            <a:pPr marL="0" indent="0">
              <a:buNone/>
            </a:pPr>
            <a:r>
              <a:rPr lang="hr-HR" sz="1800" dirty="0">
                <a:latin typeface="Times New Roman" panose="02020603050405020304" pitchFamily="18" charset="0"/>
                <a:cs typeface="Times New Roman" panose="02020603050405020304" pitchFamily="18" charset="0"/>
              </a:rPr>
              <a:t>Ne zaboravite da skulpturu promatramo sa svih strana, a ne kao plošno likovno djelo samo frontalno.</a:t>
            </a:r>
          </a:p>
          <a:p>
            <a:pPr marL="0" indent="0">
              <a:buNone/>
            </a:pPr>
            <a:endParaRPr lang="hr-HR" dirty="0"/>
          </a:p>
        </p:txBody>
      </p:sp>
    </p:spTree>
    <p:extLst>
      <p:ext uri="{BB962C8B-B14F-4D97-AF65-F5344CB8AC3E}">
        <p14:creationId xmlns:p14="http://schemas.microsoft.com/office/powerpoint/2010/main" val="313053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276D2E8-43B6-42B4-8D2C-9C05BCCD7AD9}"/>
              </a:ext>
            </a:extLst>
          </p:cNvPr>
          <p:cNvSpPr>
            <a:spLocks noGrp="1"/>
          </p:cNvSpPr>
          <p:nvPr>
            <p:ph type="title"/>
          </p:nvPr>
        </p:nvSpPr>
        <p:spPr/>
        <p:txBody>
          <a:bodyPr>
            <a:normAutofit/>
          </a:bodyPr>
          <a:lstStyle/>
          <a:p>
            <a:pPr algn="l"/>
            <a:br>
              <a:rPr lang="hr-HR" sz="2800" b="1" dirty="0">
                <a:latin typeface="Times New Roman" panose="02020603050405020304" pitchFamily="18" charset="0"/>
                <a:cs typeface="Times New Roman" panose="02020603050405020304" pitchFamily="18" charset="0"/>
              </a:rPr>
            </a:br>
            <a:r>
              <a:rPr lang="hr-HR" sz="2800" b="1" dirty="0">
                <a:latin typeface="Times New Roman" panose="02020603050405020304" pitchFamily="18" charset="0"/>
                <a:cs typeface="Times New Roman" panose="02020603050405020304" pitchFamily="18" charset="0"/>
              </a:rPr>
              <a:t>DEMONSTRACIJA:</a:t>
            </a:r>
          </a:p>
        </p:txBody>
      </p:sp>
      <p:sp>
        <p:nvSpPr>
          <p:cNvPr id="3" name="Rezervirano mjesto sadržaja 2">
            <a:extLst>
              <a:ext uri="{FF2B5EF4-FFF2-40B4-BE49-F238E27FC236}">
                <a16:creationId xmlns:a16="http://schemas.microsoft.com/office/drawing/2014/main" id="{9DA59E30-FCA8-4184-9EA1-1D7492962CE3}"/>
              </a:ext>
            </a:extLst>
          </p:cNvPr>
          <p:cNvSpPr>
            <a:spLocks noGrp="1"/>
          </p:cNvSpPr>
          <p:nvPr>
            <p:ph idx="1"/>
          </p:nvPr>
        </p:nvSpPr>
        <p:spPr/>
        <p:txBody>
          <a:bodyPr>
            <a:normAutofit/>
          </a:bodyPr>
          <a:lstStyle/>
          <a:p>
            <a:pPr marL="0" indent="0">
              <a:buNone/>
            </a:pPr>
            <a:r>
              <a:rPr lang="hr-HR" sz="1800" dirty="0">
                <a:latin typeface="Times New Roman" panose="02020603050405020304" pitchFamily="18" charset="0"/>
                <a:cs typeface="Times New Roman" panose="02020603050405020304" pitchFamily="18" charset="0"/>
              </a:rPr>
              <a:t>Učitelj demonstrira način spajanja žice, lijepljenja novinskog papira na žicu te postavljanje skulpture na postolje od stiropora.</a:t>
            </a:r>
          </a:p>
          <a:p>
            <a:pPr marL="0" indent="0">
              <a:buNone/>
            </a:pPr>
            <a:r>
              <a:rPr lang="hr-HR" sz="1800" dirty="0">
                <a:latin typeface="Times New Roman" panose="02020603050405020304" pitchFamily="18" charset="0"/>
                <a:cs typeface="Times New Roman" panose="02020603050405020304" pitchFamily="18" charset="0"/>
              </a:rPr>
              <a:t>Napominje da jedna noga figure treba ostati duža kako bi ju mogli zabosti u stiropor. Novine treba čvrsto zalijepiti za žicu.</a:t>
            </a:r>
          </a:p>
        </p:txBody>
      </p:sp>
      <p:pic>
        <p:nvPicPr>
          <p:cNvPr id="5" name="Slika 4" descr="Slika na kojoj se prikazuje tekst&#10;&#10;Opis je automatski generiran">
            <a:extLst>
              <a:ext uri="{FF2B5EF4-FFF2-40B4-BE49-F238E27FC236}">
                <a16:creationId xmlns:a16="http://schemas.microsoft.com/office/drawing/2014/main" id="{03BE4507-A1C5-4160-83DE-6C1D9CA77F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704" y="2965449"/>
            <a:ext cx="5328592" cy="3388053"/>
          </a:xfrm>
          <a:prstGeom prst="rect">
            <a:avLst/>
          </a:prstGeom>
        </p:spPr>
      </p:pic>
    </p:spTree>
    <p:extLst>
      <p:ext uri="{BB962C8B-B14F-4D97-AF65-F5344CB8AC3E}">
        <p14:creationId xmlns:p14="http://schemas.microsoft.com/office/powerpoint/2010/main" val="2982481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E6FEB13-F6D6-4202-972E-288671748AA0}"/>
              </a:ext>
            </a:extLst>
          </p:cNvPr>
          <p:cNvSpPr>
            <a:spLocks noGrp="1"/>
          </p:cNvSpPr>
          <p:nvPr>
            <p:ph type="title"/>
          </p:nvPr>
        </p:nvSpPr>
        <p:spPr/>
        <p:txBody>
          <a:bodyPr>
            <a:normAutofit/>
          </a:bodyPr>
          <a:lstStyle/>
          <a:p>
            <a:pPr algn="l"/>
            <a:br>
              <a:rPr lang="hr-HR" sz="2800" b="1" dirty="0">
                <a:latin typeface="Times New Roman" panose="02020603050405020304" pitchFamily="18" charset="0"/>
                <a:cs typeface="Times New Roman" panose="02020603050405020304" pitchFamily="18" charset="0"/>
              </a:rPr>
            </a:br>
            <a:r>
              <a:rPr lang="hr-HR" sz="2800" b="1" dirty="0">
                <a:latin typeface="Times New Roman" panose="02020603050405020304" pitchFamily="18" charset="0"/>
                <a:cs typeface="Times New Roman" panose="02020603050405020304" pitchFamily="18" charset="0"/>
              </a:rPr>
              <a:t>REALIZACIJA:</a:t>
            </a:r>
          </a:p>
        </p:txBody>
      </p:sp>
      <p:sp>
        <p:nvSpPr>
          <p:cNvPr id="3" name="Rezervirano mjesto sadržaja 2">
            <a:extLst>
              <a:ext uri="{FF2B5EF4-FFF2-40B4-BE49-F238E27FC236}">
                <a16:creationId xmlns:a16="http://schemas.microsoft.com/office/drawing/2014/main" id="{C086FA64-DA2B-4C91-935A-244F623E5F3C}"/>
              </a:ext>
            </a:extLst>
          </p:cNvPr>
          <p:cNvSpPr>
            <a:spLocks noGrp="1"/>
          </p:cNvSpPr>
          <p:nvPr>
            <p:ph idx="1"/>
          </p:nvPr>
        </p:nvSpPr>
        <p:spPr/>
        <p:txBody>
          <a:bodyPr/>
          <a:lstStyle/>
          <a:p>
            <a:pPr marL="0" indent="0">
              <a:buNone/>
            </a:pPr>
            <a:r>
              <a:rPr lang="hr-HR" sz="1800" dirty="0">
                <a:latin typeface="Times New Roman" panose="02020603050405020304" pitchFamily="18" charset="0"/>
                <a:cs typeface="Times New Roman" panose="02020603050405020304" pitchFamily="18" charset="0"/>
              </a:rPr>
              <a:t>Učenici u parovima oblikuju skulpturu, učitelj ih obilazi, usmjeruje i po potrebi verbalno upućuje na što kvalitetnija likovna rješenja.</a:t>
            </a:r>
          </a:p>
        </p:txBody>
      </p:sp>
      <p:pic>
        <p:nvPicPr>
          <p:cNvPr id="5" name="Slika 4" descr="Slika na kojoj se prikazuje stol, osoba, lanac&#10;&#10;Opis je automatski generiran">
            <a:extLst>
              <a:ext uri="{FF2B5EF4-FFF2-40B4-BE49-F238E27FC236}">
                <a16:creationId xmlns:a16="http://schemas.microsoft.com/office/drawing/2014/main" id="{017B7E30-BBA0-485E-AE38-E0B5F0A578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2564904"/>
            <a:ext cx="7200800" cy="3272703"/>
          </a:xfrm>
          <a:prstGeom prst="rect">
            <a:avLst/>
          </a:prstGeom>
        </p:spPr>
      </p:pic>
    </p:spTree>
    <p:extLst>
      <p:ext uri="{BB962C8B-B14F-4D97-AF65-F5344CB8AC3E}">
        <p14:creationId xmlns:p14="http://schemas.microsoft.com/office/powerpoint/2010/main" val="135520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3D8F372-EF0A-4212-894A-ECD5988EFB04}"/>
              </a:ext>
            </a:extLst>
          </p:cNvPr>
          <p:cNvSpPr>
            <a:spLocks noGrp="1"/>
          </p:cNvSpPr>
          <p:nvPr>
            <p:ph type="title"/>
          </p:nvPr>
        </p:nvSpPr>
        <p:spPr/>
        <p:txBody>
          <a:bodyPr>
            <a:normAutofit/>
          </a:bodyPr>
          <a:lstStyle/>
          <a:p>
            <a:pPr algn="l"/>
            <a:br>
              <a:rPr lang="hr-HR" sz="2800" b="1" dirty="0">
                <a:latin typeface="Times New Roman" panose="02020603050405020304" pitchFamily="18" charset="0"/>
                <a:cs typeface="Times New Roman" panose="02020603050405020304" pitchFamily="18" charset="0"/>
              </a:rPr>
            </a:br>
            <a:r>
              <a:rPr lang="hr-HR" sz="2800" b="1" dirty="0">
                <a:latin typeface="Times New Roman" panose="02020603050405020304" pitchFamily="18" charset="0"/>
                <a:cs typeface="Times New Roman" panose="02020603050405020304" pitchFamily="18" charset="0"/>
              </a:rPr>
              <a:t>ANALIZA I VREDNOVANJE:</a:t>
            </a:r>
          </a:p>
        </p:txBody>
      </p:sp>
      <p:sp>
        <p:nvSpPr>
          <p:cNvPr id="3" name="Rezervirano mjesto sadržaja 2">
            <a:extLst>
              <a:ext uri="{FF2B5EF4-FFF2-40B4-BE49-F238E27FC236}">
                <a16:creationId xmlns:a16="http://schemas.microsoft.com/office/drawing/2014/main" id="{87474617-983A-4B19-8F38-CC4A70AEDBD1}"/>
              </a:ext>
            </a:extLst>
          </p:cNvPr>
          <p:cNvSpPr>
            <a:spLocks noGrp="1"/>
          </p:cNvSpPr>
          <p:nvPr>
            <p:ph idx="1"/>
          </p:nvPr>
        </p:nvSpPr>
        <p:spPr/>
        <p:txBody>
          <a:bodyPr>
            <a:normAutofit/>
          </a:bodyPr>
          <a:lstStyle/>
          <a:p>
            <a:pPr marL="0" indent="0">
              <a:buNone/>
            </a:pPr>
            <a:endParaRPr lang="hr-HR" sz="1800" dirty="0">
              <a:latin typeface="Times New Roman" panose="02020603050405020304" pitchFamily="18" charset="0"/>
              <a:cs typeface="Times New Roman" panose="02020603050405020304" pitchFamily="18" charset="0"/>
            </a:endParaRPr>
          </a:p>
          <a:p>
            <a:pPr marL="0" indent="0">
              <a:buNone/>
            </a:pPr>
            <a:endParaRPr lang="hr-HR" sz="1800" dirty="0">
              <a:latin typeface="Times New Roman" panose="02020603050405020304" pitchFamily="18" charset="0"/>
              <a:cs typeface="Times New Roman" panose="02020603050405020304" pitchFamily="18" charset="0"/>
            </a:endParaRPr>
          </a:p>
          <a:p>
            <a:pPr marL="0" indent="0">
              <a:buNone/>
            </a:pPr>
            <a:r>
              <a:rPr lang="hr-HR" sz="1800" dirty="0">
                <a:latin typeface="Times New Roman" panose="02020603050405020304" pitchFamily="18" charset="0"/>
                <a:cs typeface="Times New Roman" panose="02020603050405020304" pitchFamily="18" charset="0"/>
              </a:rPr>
              <a:t>Učenici postavljaju svoje likovne uratke na dvije, za to predviđene klupe.</a:t>
            </a:r>
          </a:p>
          <a:p>
            <a:pPr marL="0" indent="0">
              <a:buNone/>
            </a:pPr>
            <a:r>
              <a:rPr lang="hr-HR" sz="1800" dirty="0">
                <a:latin typeface="Times New Roman" panose="02020603050405020304" pitchFamily="18" charset="0"/>
                <a:cs typeface="Times New Roman" panose="02020603050405020304" pitchFamily="18" charset="0"/>
              </a:rPr>
              <a:t>Što smo istraživali oblikujući ove skulpture?</a:t>
            </a:r>
          </a:p>
          <a:p>
            <a:pPr marL="0" indent="0">
              <a:buNone/>
            </a:pPr>
            <a:r>
              <a:rPr lang="hr-HR" sz="1800" dirty="0">
                <a:latin typeface="Times New Roman" panose="02020603050405020304" pitchFamily="18" charset="0"/>
                <a:cs typeface="Times New Roman" panose="02020603050405020304" pitchFamily="18" charset="0"/>
              </a:rPr>
              <a:t>Uočavate li neke sličnosti skulptura i kroki crteža koji su na ploči?</a:t>
            </a:r>
          </a:p>
          <a:p>
            <a:pPr marL="0" indent="0">
              <a:buNone/>
            </a:pPr>
            <a:r>
              <a:rPr lang="hr-HR" sz="1800" dirty="0">
                <a:latin typeface="Times New Roman" panose="02020603050405020304" pitchFamily="18" charset="0"/>
                <a:cs typeface="Times New Roman" panose="02020603050405020304" pitchFamily="18" charset="0"/>
              </a:rPr>
              <a:t>Koja skulptura vam je najzanimljivija? Zašto?</a:t>
            </a:r>
          </a:p>
          <a:p>
            <a:pPr marL="0" indent="0">
              <a:buNone/>
            </a:pPr>
            <a:r>
              <a:rPr lang="hr-HR" sz="1800" dirty="0">
                <a:latin typeface="Times New Roman" panose="02020603050405020304" pitchFamily="18" charset="0"/>
                <a:cs typeface="Times New Roman" panose="02020603050405020304" pitchFamily="18" charset="0"/>
              </a:rPr>
              <a:t>Koja skulptura vam se čini najdinamičnija? Zašto?</a:t>
            </a:r>
          </a:p>
          <a:p>
            <a:pPr marL="0" indent="0">
              <a:buNone/>
            </a:pPr>
            <a:r>
              <a:rPr lang="hr-HR" sz="1800" dirty="0">
                <a:latin typeface="Times New Roman" panose="02020603050405020304" pitchFamily="18" charset="0"/>
                <a:cs typeface="Times New Roman" panose="02020603050405020304" pitchFamily="18" charset="0"/>
              </a:rPr>
              <a:t>Na kojim skulpturama bi pokret mogao biti naglašeniji? Objasni zašto?</a:t>
            </a:r>
          </a:p>
          <a:p>
            <a:pPr marL="0" indent="0">
              <a:buNone/>
            </a:pPr>
            <a:r>
              <a:rPr lang="hr-HR" sz="1800" dirty="0">
                <a:latin typeface="Times New Roman" panose="02020603050405020304" pitchFamily="18" charset="0"/>
                <a:cs typeface="Times New Roman" panose="02020603050405020304" pitchFamily="18" charset="0"/>
              </a:rPr>
              <a:t>Možete li na nekoj skulpturi prepoznati pokret karakterističan za neku sportsku disciplinu?</a:t>
            </a:r>
          </a:p>
          <a:p>
            <a:pPr marL="0" indent="0">
              <a:buNone/>
            </a:pPr>
            <a:r>
              <a:rPr lang="hr-HR" sz="1800" dirty="0">
                <a:latin typeface="Times New Roman" panose="02020603050405020304" pitchFamily="18" charset="0"/>
                <a:cs typeface="Times New Roman" panose="02020603050405020304" pitchFamily="18" charset="0"/>
              </a:rPr>
              <a:t>Koju od ovih skulptura biste uvećali i postavili  ispred sportske dvorane Gradski vrt?</a:t>
            </a:r>
          </a:p>
        </p:txBody>
      </p:sp>
    </p:spTree>
    <p:extLst>
      <p:ext uri="{BB962C8B-B14F-4D97-AF65-F5344CB8AC3E}">
        <p14:creationId xmlns:p14="http://schemas.microsoft.com/office/powerpoint/2010/main" val="678114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B29C5DA-ACD3-4890-90A6-67CF3F0A2992}"/>
              </a:ext>
            </a:extLst>
          </p:cNvPr>
          <p:cNvSpPr>
            <a:spLocks noGrp="1"/>
          </p:cNvSpPr>
          <p:nvPr>
            <p:ph type="title"/>
          </p:nvPr>
        </p:nvSpPr>
        <p:spPr/>
        <p:txBody>
          <a:bodyPr>
            <a:normAutofit fontScale="90000"/>
          </a:bodyPr>
          <a:lstStyle/>
          <a:p>
            <a:br>
              <a:rPr lang="hr-HR" dirty="0"/>
            </a:br>
            <a:r>
              <a:rPr lang="hr-HR" sz="3100" b="1" dirty="0">
                <a:latin typeface="Times New Roman" panose="02020603050405020304" pitchFamily="18" charset="0"/>
                <a:cs typeface="Times New Roman" panose="02020603050405020304" pitchFamily="18" charset="0"/>
              </a:rPr>
              <a:t>VREDNOVANJE KAO UČENJE</a:t>
            </a:r>
            <a:br>
              <a:rPr lang="hr-HR" dirty="0"/>
            </a:br>
            <a:r>
              <a:rPr lang="hr-HR" sz="2000" dirty="0">
                <a:latin typeface="Times New Roman" panose="02020603050405020304" pitchFamily="18" charset="0"/>
                <a:cs typeface="Times New Roman" panose="02020603050405020304" pitchFamily="18" charset="0"/>
              </a:rPr>
              <a:t>IZLAZNI LISTIĆ</a:t>
            </a:r>
          </a:p>
        </p:txBody>
      </p:sp>
      <p:sp>
        <p:nvSpPr>
          <p:cNvPr id="7" name="Rezervirano mjesto sadržaja 6">
            <a:extLst>
              <a:ext uri="{FF2B5EF4-FFF2-40B4-BE49-F238E27FC236}">
                <a16:creationId xmlns:a16="http://schemas.microsoft.com/office/drawing/2014/main" id="{44F21BD9-4226-4EBA-AFCF-91EBC6CACAD4}"/>
              </a:ext>
            </a:extLst>
          </p:cNvPr>
          <p:cNvSpPr>
            <a:spLocks noGrp="1"/>
          </p:cNvSpPr>
          <p:nvPr>
            <p:ph idx="1"/>
          </p:nvPr>
        </p:nvSpPr>
        <p:spPr/>
        <p:txBody>
          <a:bodyPr>
            <a:normAutofit/>
          </a:bodyPr>
          <a:lstStyle/>
          <a:p>
            <a:pPr>
              <a:buAutoNum type="arabicPeriod"/>
            </a:pPr>
            <a:endParaRPr lang="hr-HR" sz="1600" dirty="0"/>
          </a:p>
          <a:p>
            <a:pPr>
              <a:buAutoNum type="arabicPeriod"/>
            </a:pPr>
            <a:endParaRPr lang="hr-HR" sz="1600" dirty="0"/>
          </a:p>
          <a:p>
            <a:pPr marL="0" indent="0">
              <a:buNone/>
            </a:pPr>
            <a:endParaRPr lang="hr-HR" sz="1600" dirty="0"/>
          </a:p>
          <a:p>
            <a:pPr>
              <a:buAutoNum type="arabicPeriod"/>
            </a:pPr>
            <a:endParaRPr lang="hr-HR" sz="1600" dirty="0"/>
          </a:p>
          <a:p>
            <a:pPr>
              <a:buAutoNum type="arabicPeriod"/>
            </a:pPr>
            <a:r>
              <a:rPr lang="hr-HR" sz="1600" dirty="0">
                <a:latin typeface="Times New Roman" panose="02020603050405020304" pitchFamily="18" charset="0"/>
                <a:cs typeface="Times New Roman" panose="02020603050405020304" pitchFamily="18" charset="0"/>
              </a:rPr>
              <a:t>Danas sam naučio/la _______________________________________________________ .</a:t>
            </a:r>
          </a:p>
          <a:p>
            <a:pPr>
              <a:buAutoNum type="arabicPeriod"/>
            </a:pPr>
            <a:r>
              <a:rPr lang="hr-HR" sz="1600" dirty="0">
                <a:latin typeface="Times New Roman" panose="02020603050405020304" pitchFamily="18" charset="0"/>
                <a:cs typeface="Times New Roman" panose="02020603050405020304" pitchFamily="18" charset="0"/>
              </a:rPr>
              <a:t>Najzanimljivije mi je bilo ___________________________________________________ .</a:t>
            </a:r>
          </a:p>
          <a:p>
            <a:pPr>
              <a:buAutoNum type="arabicPeriod"/>
            </a:pPr>
            <a:r>
              <a:rPr lang="hr-HR" sz="1600" dirty="0">
                <a:latin typeface="Times New Roman" panose="02020603050405020304" pitchFamily="18" charset="0"/>
                <a:cs typeface="Times New Roman" panose="02020603050405020304" pitchFamily="18" charset="0"/>
              </a:rPr>
              <a:t>Na našem uratku najzadovoljniji/ja sam s _______________________________________ .</a:t>
            </a:r>
          </a:p>
          <a:p>
            <a:pPr>
              <a:buAutoNum type="arabicPeriod"/>
            </a:pPr>
            <a:r>
              <a:rPr lang="hr-HR" sz="1600" dirty="0">
                <a:latin typeface="Times New Roman" panose="02020603050405020304" pitchFamily="18" charset="0"/>
                <a:cs typeface="Times New Roman" panose="02020603050405020304" pitchFamily="18" charset="0"/>
              </a:rPr>
              <a:t>Sljedeći put želio/željela bih _________________________________________________ </a:t>
            </a:r>
            <a:r>
              <a:rPr lang="hr-HR" sz="1600" dirty="0"/>
              <a:t>.</a:t>
            </a:r>
          </a:p>
        </p:txBody>
      </p:sp>
    </p:spTree>
    <p:extLst>
      <p:ext uri="{BB962C8B-B14F-4D97-AF65-F5344CB8AC3E}">
        <p14:creationId xmlns:p14="http://schemas.microsoft.com/office/powerpoint/2010/main" val="2111570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6AF4ED5-B7CB-480F-A5C0-62626BB39A5C}"/>
              </a:ext>
            </a:extLst>
          </p:cNvPr>
          <p:cNvSpPr>
            <a:spLocks noGrp="1"/>
          </p:cNvSpPr>
          <p:nvPr>
            <p:ph type="title"/>
          </p:nvPr>
        </p:nvSpPr>
        <p:spPr/>
        <p:txBody>
          <a:bodyPr>
            <a:normAutofit/>
          </a:bodyPr>
          <a:lstStyle/>
          <a:p>
            <a:br>
              <a:rPr lang="hr-HR" sz="2800" b="1" dirty="0">
                <a:latin typeface="Times New Roman" panose="02020603050405020304" pitchFamily="18" charset="0"/>
                <a:cs typeface="Times New Roman" panose="02020603050405020304" pitchFamily="18" charset="0"/>
              </a:rPr>
            </a:br>
            <a:r>
              <a:rPr lang="hr-HR" sz="2800" b="1" dirty="0">
                <a:latin typeface="Times New Roman" panose="02020603050405020304" pitchFamily="18" charset="0"/>
                <a:cs typeface="Times New Roman" panose="02020603050405020304" pitchFamily="18" charset="0"/>
              </a:rPr>
              <a:t>PLAN PLOČE:</a:t>
            </a:r>
          </a:p>
        </p:txBody>
      </p:sp>
      <p:sp>
        <p:nvSpPr>
          <p:cNvPr id="3" name="Rezervirano mjesto sadržaja 2">
            <a:extLst>
              <a:ext uri="{FF2B5EF4-FFF2-40B4-BE49-F238E27FC236}">
                <a16:creationId xmlns:a16="http://schemas.microsoft.com/office/drawing/2014/main" id="{07F9FABD-639D-4549-90C2-01FF28A6FBA2}"/>
              </a:ext>
            </a:extLst>
          </p:cNvPr>
          <p:cNvSpPr>
            <a:spLocks noGrp="1"/>
          </p:cNvSpPr>
          <p:nvPr>
            <p:ph idx="1"/>
          </p:nvPr>
        </p:nvSpPr>
        <p:spPr/>
        <p:txBody>
          <a:bodyPr>
            <a:normAutofit/>
          </a:bodyPr>
          <a:lstStyle/>
          <a:p>
            <a:pPr marL="0" indent="0">
              <a:buNone/>
            </a:pPr>
            <a:endParaRPr lang="hr-HR" sz="1600" dirty="0"/>
          </a:p>
          <a:p>
            <a:pPr marL="0" indent="0">
              <a:buNone/>
            </a:pPr>
            <a:endParaRPr lang="hr-HR" sz="1600" dirty="0"/>
          </a:p>
          <a:p>
            <a:pPr marL="0" indent="0">
              <a:buNone/>
            </a:pPr>
            <a:endParaRPr lang="hr-HR" sz="1600" dirty="0"/>
          </a:p>
          <a:p>
            <a:pPr marL="0" indent="0">
              <a:buNone/>
            </a:pPr>
            <a:endParaRPr lang="hr-HR" sz="1200" dirty="0"/>
          </a:p>
          <a:p>
            <a:pPr marL="0" indent="0">
              <a:buNone/>
            </a:pPr>
            <a:endParaRPr lang="hr-HR" sz="1600" dirty="0"/>
          </a:p>
          <a:p>
            <a:pPr marL="0" indent="0">
              <a:buNone/>
            </a:pPr>
            <a:r>
              <a:rPr lang="hr-HR" sz="1800" dirty="0">
                <a:latin typeface="Times New Roman" panose="02020603050405020304" pitchFamily="18" charset="0"/>
                <a:cs typeface="Times New Roman" panose="02020603050405020304" pitchFamily="18" charset="0"/>
              </a:rPr>
              <a:t>KIP/SKULPTURA</a:t>
            </a:r>
          </a:p>
          <a:p>
            <a:pPr marL="0" indent="0">
              <a:buNone/>
            </a:pPr>
            <a:r>
              <a:rPr lang="hr-HR" sz="1800" dirty="0">
                <a:latin typeface="Times New Roman" panose="02020603050405020304" pitchFamily="18" charset="0"/>
                <a:cs typeface="Times New Roman" panose="02020603050405020304" pitchFamily="18" charset="0"/>
              </a:rPr>
              <a:t>MASA, VOLUMEN I PROSTOR</a:t>
            </a:r>
          </a:p>
          <a:p>
            <a:pPr marL="0" indent="0">
              <a:buNone/>
            </a:pPr>
            <a:r>
              <a:rPr lang="hr-HR" sz="1800" dirty="0">
                <a:latin typeface="Times New Roman" panose="02020603050405020304" pitchFamily="18" charset="0"/>
                <a:cs typeface="Times New Roman" panose="02020603050405020304" pitchFamily="18" charset="0"/>
              </a:rPr>
              <a:t>STATIČNO</a:t>
            </a:r>
          </a:p>
          <a:p>
            <a:pPr marL="0" indent="0">
              <a:buNone/>
            </a:pPr>
            <a:r>
              <a:rPr lang="hr-HR" sz="1800" dirty="0">
                <a:latin typeface="Times New Roman" panose="02020603050405020304" pitchFamily="18" charset="0"/>
                <a:cs typeface="Times New Roman" panose="02020603050405020304" pitchFamily="18" charset="0"/>
              </a:rPr>
              <a:t>DINAMIČNO</a:t>
            </a:r>
          </a:p>
        </p:txBody>
      </p:sp>
      <p:pic>
        <p:nvPicPr>
          <p:cNvPr id="4" name="Picture 2" descr="C:\Users\jozo\Desktop\InkedPoliklet-kopljonoša-Dorifor_LI.jpg">
            <a:extLst>
              <a:ext uri="{FF2B5EF4-FFF2-40B4-BE49-F238E27FC236}">
                <a16:creationId xmlns:a16="http://schemas.microsoft.com/office/drawing/2014/main" id="{69A1D5B0-03FB-4BA8-8795-9D0443577C55}"/>
              </a:ext>
            </a:extLst>
          </p:cNvPr>
          <p:cNvPicPr>
            <a:picLocks noChangeAspect="1" noChangeArrowheads="1"/>
          </p:cNvPicPr>
          <p:nvPr/>
        </p:nvPicPr>
        <p:blipFill>
          <a:blip r:embed="rId2"/>
          <a:srcRect/>
          <a:stretch>
            <a:fillRect/>
          </a:stretch>
        </p:blipFill>
        <p:spPr bwMode="auto">
          <a:xfrm flipH="1">
            <a:off x="3727235" y="1981778"/>
            <a:ext cx="1859673" cy="4302878"/>
          </a:xfrm>
          <a:prstGeom prst="rect">
            <a:avLst/>
          </a:prstGeom>
          <a:noFill/>
        </p:spPr>
      </p:pic>
      <p:pic>
        <p:nvPicPr>
          <p:cNvPr id="5" name="Picture 3" descr="C:\Users\jozo\Desktop\m1162.JPG">
            <a:extLst>
              <a:ext uri="{FF2B5EF4-FFF2-40B4-BE49-F238E27FC236}">
                <a16:creationId xmlns:a16="http://schemas.microsoft.com/office/drawing/2014/main" id="{B036EFDA-88F4-4132-8934-9E8630D596D1}"/>
              </a:ext>
            </a:extLst>
          </p:cNvPr>
          <p:cNvPicPr>
            <a:picLocks noChangeAspect="1" noChangeArrowheads="1"/>
          </p:cNvPicPr>
          <p:nvPr/>
        </p:nvPicPr>
        <p:blipFill>
          <a:blip r:embed="rId3"/>
          <a:srcRect/>
          <a:stretch>
            <a:fillRect/>
          </a:stretch>
        </p:blipFill>
        <p:spPr bwMode="auto">
          <a:xfrm>
            <a:off x="5940152" y="2078579"/>
            <a:ext cx="2383185" cy="4109277"/>
          </a:xfrm>
          <a:prstGeom prst="rect">
            <a:avLst/>
          </a:prstGeom>
          <a:noFill/>
        </p:spPr>
      </p:pic>
    </p:spTree>
    <p:extLst>
      <p:ext uri="{BB962C8B-B14F-4D97-AF65-F5344CB8AC3E}">
        <p14:creationId xmlns:p14="http://schemas.microsoft.com/office/powerpoint/2010/main" val="926773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A4AF7C4-3FAD-4B57-8B5B-44FE1B9E95DE}"/>
              </a:ext>
            </a:extLst>
          </p:cNvPr>
          <p:cNvSpPr>
            <a:spLocks noGrp="1"/>
          </p:cNvSpPr>
          <p:nvPr>
            <p:ph type="title"/>
          </p:nvPr>
        </p:nvSpPr>
        <p:spPr/>
        <p:txBody>
          <a:bodyPr>
            <a:normAutofit/>
          </a:bodyPr>
          <a:lstStyle/>
          <a:p>
            <a:pPr algn="l"/>
            <a:r>
              <a:rPr lang="hr-HR" sz="2800" b="1" dirty="0">
                <a:latin typeface="Times New Roman" panose="02020603050405020304" pitchFamily="18" charset="0"/>
                <a:cs typeface="Times New Roman" panose="02020603050405020304" pitchFamily="18" charset="0"/>
              </a:rPr>
              <a:t>Literatura:</a:t>
            </a:r>
          </a:p>
        </p:txBody>
      </p:sp>
      <p:sp>
        <p:nvSpPr>
          <p:cNvPr id="3" name="Rezervirano mjesto sadržaja 2">
            <a:extLst>
              <a:ext uri="{FF2B5EF4-FFF2-40B4-BE49-F238E27FC236}">
                <a16:creationId xmlns:a16="http://schemas.microsoft.com/office/drawing/2014/main" id="{C03B23C2-CB79-4639-A262-C2898F2CCC12}"/>
              </a:ext>
            </a:extLst>
          </p:cNvPr>
          <p:cNvSpPr>
            <a:spLocks noGrp="1"/>
          </p:cNvSpPr>
          <p:nvPr>
            <p:ph idx="1"/>
          </p:nvPr>
        </p:nvSpPr>
        <p:spPr/>
        <p:txBody>
          <a:bodyPr>
            <a:normAutofit/>
          </a:bodyPr>
          <a:lstStyle/>
          <a:p>
            <a:pPr marL="0" indent="0">
              <a:buNone/>
            </a:pPr>
            <a:r>
              <a:rPr lang="hr-HR" sz="1600" dirty="0">
                <a:latin typeface="Times New Roman" panose="02020603050405020304" pitchFamily="18" charset="0"/>
                <a:cs typeface="Times New Roman" panose="02020603050405020304" pitchFamily="18" charset="0"/>
              </a:rPr>
              <a:t>M. Huzjak, K. Horvat </a:t>
            </a:r>
            <a:r>
              <a:rPr lang="hr-HR" sz="1600" dirty="0" err="1">
                <a:latin typeface="Times New Roman" panose="02020603050405020304" pitchFamily="18" charset="0"/>
                <a:cs typeface="Times New Roman" panose="02020603050405020304" pitchFamily="18" charset="0"/>
              </a:rPr>
              <a:t>Blažinović</a:t>
            </a:r>
            <a:r>
              <a:rPr lang="hr-HR" sz="1600" dirty="0">
                <a:latin typeface="Times New Roman" panose="02020603050405020304" pitchFamily="18" charset="0"/>
                <a:cs typeface="Times New Roman" panose="02020603050405020304" pitchFamily="18" charset="0"/>
              </a:rPr>
              <a:t>: Moje boje 5, Udžbenik likovne kulture u petom razredu osnovne škole, Školska knjiga 2020. </a:t>
            </a:r>
          </a:p>
          <a:p>
            <a:pPr marL="0" indent="0">
              <a:buNone/>
            </a:pPr>
            <a:r>
              <a:rPr lang="hr-HR" sz="1600" dirty="0">
                <a:latin typeface="Times New Roman" panose="02020603050405020304" pitchFamily="18" charset="0"/>
                <a:cs typeface="Times New Roman" panose="02020603050405020304" pitchFamily="18" charset="0"/>
              </a:rPr>
              <a:t>M. Huzjak, D. Ćurić: Moje boje 5, Priručnik za učitelje uz udžbenik likovne kulture u petom razredu osnovne škole, Školska knjiga 2019. </a:t>
            </a:r>
          </a:p>
          <a:p>
            <a:pPr marL="0" indent="0">
              <a:buNone/>
            </a:pPr>
            <a:r>
              <a:rPr lang="hr-HR" sz="1600" dirty="0">
                <a:latin typeface="Times New Roman" panose="02020603050405020304" pitchFamily="18" charset="0"/>
                <a:cs typeface="Times New Roman" panose="02020603050405020304" pitchFamily="18" charset="0"/>
              </a:rPr>
              <a:t>D. </a:t>
            </a:r>
            <a:r>
              <a:rPr lang="hr-HR" sz="1600" dirty="0" err="1">
                <a:latin typeface="Times New Roman" panose="02020603050405020304" pitchFamily="18" charset="0"/>
                <a:cs typeface="Times New Roman" panose="02020603050405020304" pitchFamily="18" charset="0"/>
              </a:rPr>
              <a:t>Jerabek</a:t>
            </a:r>
            <a:r>
              <a:rPr lang="hr-HR" sz="1600" dirty="0">
                <a:latin typeface="Times New Roman" panose="02020603050405020304" pitchFamily="18" charset="0"/>
                <a:cs typeface="Times New Roman" panose="02020603050405020304" pitchFamily="18" charset="0"/>
              </a:rPr>
              <a:t>, G. Jeličić, B. </a:t>
            </a:r>
            <a:r>
              <a:rPr lang="hr-HR" sz="1600" dirty="0" err="1">
                <a:latin typeface="Times New Roman" panose="02020603050405020304" pitchFamily="18" charset="0"/>
                <a:cs typeface="Times New Roman" panose="02020603050405020304" pitchFamily="18" charset="0"/>
              </a:rPr>
              <a:t>Petrinec</a:t>
            </a:r>
            <a:r>
              <a:rPr lang="hr-HR" sz="1600" dirty="0">
                <a:latin typeface="Times New Roman" panose="02020603050405020304" pitchFamily="18" charset="0"/>
                <a:cs typeface="Times New Roman" panose="02020603050405020304" pitchFamily="18" charset="0"/>
              </a:rPr>
              <a:t>-Fulir, </a:t>
            </a:r>
            <a:r>
              <a:rPr lang="hr-HR" sz="1600" dirty="0" err="1">
                <a:latin typeface="Times New Roman" panose="02020603050405020304" pitchFamily="18" charset="0"/>
                <a:cs typeface="Times New Roman" panose="02020603050405020304" pitchFamily="18" charset="0"/>
              </a:rPr>
              <a:t>N.Stipetić-Ćus</a:t>
            </a:r>
            <a:r>
              <a:rPr lang="hr-HR" sz="1600" dirty="0">
                <a:latin typeface="Times New Roman" panose="02020603050405020304" pitchFamily="18" charset="0"/>
                <a:cs typeface="Times New Roman" panose="02020603050405020304" pitchFamily="18" charset="0"/>
              </a:rPr>
              <a:t>, D. </a:t>
            </a:r>
            <a:r>
              <a:rPr lang="hr-HR" sz="1600" dirty="0" err="1">
                <a:latin typeface="Times New Roman" panose="02020603050405020304" pitchFamily="18" charset="0"/>
                <a:cs typeface="Times New Roman" panose="02020603050405020304" pitchFamily="18" charset="0"/>
              </a:rPr>
              <a:t>Finek</a:t>
            </a:r>
            <a:r>
              <a:rPr lang="hr-HR" sz="1600" dirty="0">
                <a:latin typeface="Times New Roman" panose="02020603050405020304" pitchFamily="18" charset="0"/>
                <a:cs typeface="Times New Roman" panose="02020603050405020304" pitchFamily="18" charset="0"/>
              </a:rPr>
              <a:t> </a:t>
            </a:r>
            <a:r>
              <a:rPr lang="hr-HR" sz="1600" dirty="0" err="1">
                <a:latin typeface="Times New Roman" panose="02020603050405020304" pitchFamily="18" charset="0"/>
                <a:cs typeface="Times New Roman" panose="02020603050405020304" pitchFamily="18" charset="0"/>
              </a:rPr>
              <a:t>Brezarić</a:t>
            </a:r>
            <a:r>
              <a:rPr lang="hr-HR" sz="1600" dirty="0">
                <a:latin typeface="Times New Roman" panose="02020603050405020304" pitchFamily="18" charset="0"/>
                <a:cs typeface="Times New Roman" panose="02020603050405020304" pitchFamily="18" charset="0"/>
              </a:rPr>
              <a:t>, S. Pinjuh: Likovni avantura 5, udžbenik iz likovne kulture za peti razred osnovne škole, Alfa 2019. </a:t>
            </a:r>
          </a:p>
          <a:p>
            <a:pPr marL="0" indent="0">
              <a:buNone/>
            </a:pPr>
            <a:r>
              <a:rPr lang="hr-HR" sz="1600" dirty="0">
                <a:latin typeface="Times New Roman" panose="02020603050405020304" pitchFamily="18" charset="0"/>
                <a:cs typeface="Times New Roman" panose="02020603050405020304" pitchFamily="18" charset="0"/>
              </a:rPr>
              <a:t>M. </a:t>
            </a:r>
            <a:r>
              <a:rPr lang="hr-HR" sz="1600" dirty="0" err="1">
                <a:latin typeface="Times New Roman" panose="02020603050405020304" pitchFamily="18" charset="0"/>
                <a:cs typeface="Times New Roman" panose="02020603050405020304" pitchFamily="18" charset="0"/>
              </a:rPr>
              <a:t>Kosec</a:t>
            </a:r>
            <a:r>
              <a:rPr lang="hr-HR" sz="1600" dirty="0">
                <a:latin typeface="Times New Roman" panose="02020603050405020304" pitchFamily="18" charset="0"/>
                <a:cs typeface="Times New Roman" panose="02020603050405020304" pitchFamily="18" charset="0"/>
              </a:rPr>
              <a:t>, J. </a:t>
            </a:r>
            <a:r>
              <a:rPr lang="hr-HR" sz="1600" dirty="0" err="1">
                <a:latin typeface="Times New Roman" panose="02020603050405020304" pitchFamily="18" charset="0"/>
                <a:cs typeface="Times New Roman" panose="02020603050405020304" pitchFamily="18" charset="0"/>
              </a:rPr>
              <a:t>Linarić</a:t>
            </a:r>
            <a:r>
              <a:rPr lang="hr-HR" sz="1600" dirty="0">
                <a:latin typeface="Times New Roman" panose="02020603050405020304" pitchFamily="18" charset="0"/>
                <a:cs typeface="Times New Roman" panose="02020603050405020304" pitchFamily="18" charset="0"/>
              </a:rPr>
              <a:t> Mihalić, D. Nazor: Opažam, oblikujem 5, udžbenik iz likovne kulture za 5. razred osnovne škole, Profil </a:t>
            </a:r>
            <a:r>
              <a:rPr lang="hr-HR" sz="1600" dirty="0" err="1">
                <a:latin typeface="Times New Roman" panose="02020603050405020304" pitchFamily="18" charset="0"/>
                <a:cs typeface="Times New Roman" panose="02020603050405020304" pitchFamily="18" charset="0"/>
              </a:rPr>
              <a:t>Klett</a:t>
            </a:r>
            <a:r>
              <a:rPr lang="hr-HR" sz="1600" dirty="0">
                <a:latin typeface="Times New Roman" panose="02020603050405020304" pitchFamily="18" charset="0"/>
                <a:cs typeface="Times New Roman" panose="02020603050405020304" pitchFamily="18" charset="0"/>
              </a:rPr>
              <a:t>, 2019.</a:t>
            </a:r>
          </a:p>
          <a:p>
            <a:pPr marL="0" indent="0">
              <a:buNone/>
            </a:pPr>
            <a:r>
              <a:rPr lang="hr-HR" sz="1600" dirty="0">
                <a:latin typeface="Times New Roman" panose="02020603050405020304" pitchFamily="18" charset="0"/>
                <a:cs typeface="Times New Roman" panose="02020603050405020304" pitchFamily="18" charset="0"/>
                <a:hlinkClick r:id="rId2"/>
              </a:rPr>
              <a:t>http://slaven.c-a.com.hr/grafike.html</a:t>
            </a:r>
            <a:endParaRPr lang="hr-HR" sz="1600" dirty="0">
              <a:latin typeface="Times New Roman" panose="02020603050405020304" pitchFamily="18" charset="0"/>
              <a:cs typeface="Times New Roman" panose="02020603050405020304" pitchFamily="18" charset="0"/>
            </a:endParaRPr>
          </a:p>
          <a:p>
            <a:pPr marL="0" indent="0">
              <a:buNone/>
            </a:pPr>
            <a:r>
              <a:rPr lang="hr-HR" sz="1600" dirty="0">
                <a:latin typeface="Times New Roman" panose="02020603050405020304" pitchFamily="18" charset="0"/>
                <a:cs typeface="Times New Roman" panose="02020603050405020304" pitchFamily="18" charset="0"/>
                <a:hlinkClick r:id="rId3"/>
              </a:rPr>
              <a:t>https://proleksis.lzmk.hr/36113/</a:t>
            </a:r>
            <a:endParaRPr lang="hr-HR" sz="1600" dirty="0">
              <a:latin typeface="Times New Roman" panose="02020603050405020304" pitchFamily="18" charset="0"/>
              <a:cs typeface="Times New Roman" panose="02020603050405020304" pitchFamily="18" charset="0"/>
            </a:endParaRPr>
          </a:p>
          <a:p>
            <a:pPr marL="0" indent="0">
              <a:buNone/>
            </a:pPr>
            <a:r>
              <a:rPr lang="hr-HR" sz="1600" dirty="0">
                <a:latin typeface="Times New Roman" panose="02020603050405020304" pitchFamily="18" charset="0"/>
                <a:cs typeface="Times New Roman" panose="02020603050405020304" pitchFamily="18" charset="0"/>
                <a:hlinkClick r:id="rId4"/>
              </a:rPr>
              <a:t>http://likovna-kultura.ufzg.unizg.hr/volumen.htm</a:t>
            </a:r>
            <a:endParaRPr lang="hr-HR" sz="1600" dirty="0">
              <a:latin typeface="Times New Roman" panose="02020603050405020304" pitchFamily="18" charset="0"/>
              <a:cs typeface="Times New Roman" panose="02020603050405020304" pitchFamily="18" charset="0"/>
            </a:endParaRPr>
          </a:p>
          <a:p>
            <a:pPr marL="0" indent="0">
              <a:buNone/>
            </a:pPr>
            <a:endParaRPr lang="hr-HR" sz="1600" dirty="0">
              <a:latin typeface="Times New Roman" panose="02020603050405020304" pitchFamily="18" charset="0"/>
              <a:cs typeface="Times New Roman" panose="02020603050405020304" pitchFamily="18" charset="0"/>
            </a:endParaRPr>
          </a:p>
          <a:p>
            <a:pPr marL="0" indent="0">
              <a:buNone/>
            </a:pPr>
            <a:endParaRPr lang="hr-HR" sz="1400" dirty="0"/>
          </a:p>
        </p:txBody>
      </p:sp>
    </p:spTree>
    <p:extLst>
      <p:ext uri="{BB962C8B-B14F-4D97-AF65-F5344CB8AC3E}">
        <p14:creationId xmlns:p14="http://schemas.microsoft.com/office/powerpoint/2010/main" val="2417271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C687EE4-62D0-40F7-AE31-F159BB9D23C4}"/>
              </a:ext>
            </a:extLst>
          </p:cNvPr>
          <p:cNvSpPr>
            <a:spLocks noGrp="1"/>
          </p:cNvSpPr>
          <p:nvPr>
            <p:ph type="title"/>
          </p:nvPr>
        </p:nvSpPr>
        <p:spPr/>
        <p:txBody>
          <a:bodyPr>
            <a:normAutofit/>
          </a:bodyPr>
          <a:lstStyle/>
          <a:p>
            <a:r>
              <a:rPr lang="hr-HR" sz="1800" b="1">
                <a:latin typeface="Times New Roman" panose="02020603050405020304" pitchFamily="18" charset="0"/>
                <a:cs typeface="Times New Roman" panose="02020603050405020304" pitchFamily="18" charset="0"/>
              </a:rPr>
              <a:t>PRIMJERI LIKOVNIH URADAKA UČENIKA PETIH RAZREDA:</a:t>
            </a:r>
            <a:endParaRPr lang="hr-HR" sz="1800" b="1" dirty="0">
              <a:latin typeface="Times New Roman" panose="02020603050405020304" pitchFamily="18" charset="0"/>
              <a:cs typeface="Times New Roman" panose="02020603050405020304" pitchFamily="18" charset="0"/>
            </a:endParaRPr>
          </a:p>
        </p:txBody>
      </p:sp>
      <p:pic>
        <p:nvPicPr>
          <p:cNvPr id="5" name="Rezervirano mjesto sadržaja 4">
            <a:extLst>
              <a:ext uri="{FF2B5EF4-FFF2-40B4-BE49-F238E27FC236}">
                <a16:creationId xmlns:a16="http://schemas.microsoft.com/office/drawing/2014/main" id="{90EAAAA2-1916-4522-AC2F-22D308DF278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3608" y="1268760"/>
            <a:ext cx="6872975" cy="4859582"/>
          </a:xfrm>
        </p:spPr>
      </p:pic>
    </p:spTree>
    <p:extLst>
      <p:ext uri="{BB962C8B-B14F-4D97-AF65-F5344CB8AC3E}">
        <p14:creationId xmlns:p14="http://schemas.microsoft.com/office/powerpoint/2010/main" val="2702486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B7CFC7E-64A3-4572-8A9D-A30C1E3301F6}"/>
              </a:ext>
            </a:extLst>
          </p:cNvPr>
          <p:cNvSpPr>
            <a:spLocks noGrp="1"/>
          </p:cNvSpPr>
          <p:nvPr>
            <p:ph type="title"/>
          </p:nvPr>
        </p:nvSpPr>
        <p:spPr/>
        <p:txBody>
          <a:bodyPr/>
          <a:lstStyle/>
          <a:p>
            <a:endParaRPr lang="hr-HR"/>
          </a:p>
        </p:txBody>
      </p:sp>
      <p:pic>
        <p:nvPicPr>
          <p:cNvPr id="5" name="Rezervirano mjesto sadržaja 4">
            <a:extLst>
              <a:ext uri="{FF2B5EF4-FFF2-40B4-BE49-F238E27FC236}">
                <a16:creationId xmlns:a16="http://schemas.microsoft.com/office/drawing/2014/main" id="{DE9C052F-B584-45BA-9702-2D34AFADB9F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39226" y="507073"/>
            <a:ext cx="4465549" cy="5843854"/>
          </a:xfrm>
        </p:spPr>
      </p:pic>
    </p:spTree>
    <p:extLst>
      <p:ext uri="{BB962C8B-B14F-4D97-AF65-F5344CB8AC3E}">
        <p14:creationId xmlns:p14="http://schemas.microsoft.com/office/powerpoint/2010/main" val="1442863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D9B6509-61C1-49C0-92E5-B8CC43E99F11}"/>
              </a:ext>
            </a:extLst>
          </p:cNvPr>
          <p:cNvSpPr>
            <a:spLocks noGrp="1"/>
          </p:cNvSpPr>
          <p:nvPr>
            <p:ph type="title"/>
          </p:nvPr>
        </p:nvSpPr>
        <p:spPr/>
        <p:txBody>
          <a:bodyPr/>
          <a:lstStyle/>
          <a:p>
            <a:endParaRPr lang="hr-HR"/>
          </a:p>
        </p:txBody>
      </p:sp>
      <p:pic>
        <p:nvPicPr>
          <p:cNvPr id="5" name="Rezervirano mjesto sadržaja 4">
            <a:extLst>
              <a:ext uri="{FF2B5EF4-FFF2-40B4-BE49-F238E27FC236}">
                <a16:creationId xmlns:a16="http://schemas.microsoft.com/office/drawing/2014/main" id="{7DDF718D-FE20-43E0-AD50-6D0078F5685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41740" y="844622"/>
            <a:ext cx="6660521" cy="5168756"/>
          </a:xfrm>
        </p:spPr>
      </p:pic>
    </p:spTree>
    <p:extLst>
      <p:ext uri="{BB962C8B-B14F-4D97-AF65-F5344CB8AC3E}">
        <p14:creationId xmlns:p14="http://schemas.microsoft.com/office/powerpoint/2010/main" val="3481295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8D5FD39-B2F4-4F52-8B1A-AB5D5946B30A}"/>
              </a:ext>
            </a:extLst>
          </p:cNvPr>
          <p:cNvSpPr>
            <a:spLocks noGrp="1"/>
          </p:cNvSpPr>
          <p:nvPr>
            <p:ph type="title"/>
          </p:nvPr>
        </p:nvSpPr>
        <p:spPr>
          <a:xfrm>
            <a:off x="457200" y="274638"/>
            <a:ext cx="8229600" cy="1426170"/>
          </a:xfrm>
        </p:spPr>
        <p:txBody>
          <a:bodyPr>
            <a:normAutofit/>
          </a:bodyPr>
          <a:lstStyle/>
          <a:p>
            <a:pPr algn="l"/>
            <a:br>
              <a:rPr lang="hr-HR" sz="2800" b="1" dirty="0">
                <a:latin typeface="Times New Roman" panose="02020603050405020304" pitchFamily="18" charset="0"/>
                <a:cs typeface="Times New Roman" panose="02020603050405020304" pitchFamily="18" charset="0"/>
              </a:rPr>
            </a:br>
            <a:br>
              <a:rPr lang="hr-HR" sz="2800" b="1" dirty="0">
                <a:latin typeface="Times New Roman" panose="02020603050405020304" pitchFamily="18" charset="0"/>
                <a:cs typeface="Times New Roman" panose="02020603050405020304" pitchFamily="18" charset="0"/>
              </a:rPr>
            </a:br>
            <a:r>
              <a:rPr lang="hr-HR" sz="2800" b="1" dirty="0">
                <a:latin typeface="Times New Roman" panose="02020603050405020304" pitchFamily="18" charset="0"/>
                <a:cs typeface="Times New Roman" panose="02020603050405020304" pitchFamily="18" charset="0"/>
              </a:rPr>
              <a:t>CILJEVI SATA:</a:t>
            </a:r>
          </a:p>
        </p:txBody>
      </p:sp>
      <p:sp>
        <p:nvSpPr>
          <p:cNvPr id="3" name="Rezervirano mjesto sadržaja 2">
            <a:extLst>
              <a:ext uri="{FF2B5EF4-FFF2-40B4-BE49-F238E27FC236}">
                <a16:creationId xmlns:a16="http://schemas.microsoft.com/office/drawing/2014/main" id="{18ADE740-3883-4652-A63A-E758E7009223}"/>
              </a:ext>
            </a:extLst>
          </p:cNvPr>
          <p:cNvSpPr>
            <a:spLocks noGrp="1"/>
          </p:cNvSpPr>
          <p:nvPr>
            <p:ph idx="1"/>
          </p:nvPr>
        </p:nvSpPr>
        <p:spPr/>
        <p:txBody>
          <a:bodyPr/>
          <a:lstStyle/>
          <a:p>
            <a:pPr marL="0" indent="0">
              <a:buNone/>
            </a:pPr>
            <a:endParaRPr lang="hr-HR" sz="1600" b="1" dirty="0">
              <a:latin typeface="Times New Roman" panose="02020603050405020304" pitchFamily="18" charset="0"/>
              <a:cs typeface="Times New Roman" panose="02020603050405020304" pitchFamily="18" charset="0"/>
            </a:endParaRPr>
          </a:p>
          <a:p>
            <a:pPr marL="0" indent="0">
              <a:buNone/>
            </a:pPr>
            <a:r>
              <a:rPr lang="hr-HR" sz="1800" b="1" dirty="0">
                <a:latin typeface="Times New Roman" panose="02020603050405020304" pitchFamily="18" charset="0"/>
                <a:cs typeface="Times New Roman" panose="02020603050405020304" pitchFamily="18" charset="0"/>
              </a:rPr>
              <a:t>Kognitivni:</a:t>
            </a:r>
          </a:p>
          <a:p>
            <a:pPr marL="0" indent="0">
              <a:buNone/>
            </a:pPr>
            <a:r>
              <a:rPr lang="hr-HR" sz="1800" dirty="0">
                <a:latin typeface="Times New Roman" panose="02020603050405020304" pitchFamily="18" charset="0"/>
                <a:cs typeface="Times New Roman" panose="02020603050405020304" pitchFamily="18" charset="0"/>
              </a:rPr>
              <a:t>Usvojiti likovne pojmove kroki, kip/skulptura, masa, volumen, prostor, kontrast statično - dinamično.</a:t>
            </a:r>
          </a:p>
          <a:p>
            <a:pPr marL="0" indent="0">
              <a:buNone/>
            </a:pPr>
            <a:endParaRPr lang="hr-HR" sz="1800" dirty="0">
              <a:latin typeface="Times New Roman" panose="02020603050405020304" pitchFamily="18" charset="0"/>
              <a:cs typeface="Times New Roman" panose="02020603050405020304" pitchFamily="18" charset="0"/>
            </a:endParaRPr>
          </a:p>
          <a:p>
            <a:pPr marL="0" indent="0">
              <a:buNone/>
            </a:pPr>
            <a:r>
              <a:rPr lang="hr-HR" sz="1800" b="1" dirty="0">
                <a:latin typeface="Times New Roman" panose="02020603050405020304" pitchFamily="18" charset="0"/>
                <a:cs typeface="Times New Roman" panose="02020603050405020304" pitchFamily="18" charset="0"/>
              </a:rPr>
              <a:t>Psihomotorni:</a:t>
            </a:r>
          </a:p>
          <a:p>
            <a:pPr marL="0" indent="0">
              <a:buNone/>
            </a:pPr>
            <a:r>
              <a:rPr lang="hr-HR" sz="1800" dirty="0">
                <a:latin typeface="Times New Roman" panose="02020603050405020304" pitchFamily="18" charset="0"/>
                <a:cs typeface="Times New Roman" panose="02020603050405020304" pitchFamily="18" charset="0"/>
              </a:rPr>
              <a:t>Razvijati konvergentno, divergentno i vizualno mišljenje.</a:t>
            </a:r>
          </a:p>
          <a:p>
            <a:pPr marL="0" indent="0">
              <a:buNone/>
            </a:pPr>
            <a:r>
              <a:rPr lang="hr-HR" sz="1800" dirty="0">
                <a:latin typeface="Times New Roman" panose="02020603050405020304" pitchFamily="18" charset="0"/>
                <a:cs typeface="Times New Roman" panose="02020603050405020304" pitchFamily="18" charset="0"/>
              </a:rPr>
              <a:t>Razvijati motoriku crtanjem slikarskim ugljenom i oblikovanjem žicom i papirom.</a:t>
            </a:r>
          </a:p>
          <a:p>
            <a:pPr marL="0" indent="0">
              <a:buNone/>
            </a:pPr>
            <a:endParaRPr lang="hr-HR" sz="1800" dirty="0">
              <a:latin typeface="Times New Roman" panose="02020603050405020304" pitchFamily="18" charset="0"/>
              <a:cs typeface="Times New Roman" panose="02020603050405020304" pitchFamily="18" charset="0"/>
            </a:endParaRPr>
          </a:p>
          <a:p>
            <a:pPr marL="0" indent="0">
              <a:buNone/>
            </a:pPr>
            <a:r>
              <a:rPr lang="hr-HR" sz="1800" b="1" dirty="0">
                <a:latin typeface="Times New Roman" panose="02020603050405020304" pitchFamily="18" charset="0"/>
                <a:cs typeface="Times New Roman" panose="02020603050405020304" pitchFamily="18" charset="0"/>
              </a:rPr>
              <a:t>Afektivni:</a:t>
            </a:r>
          </a:p>
          <a:p>
            <a:pPr marL="0" indent="0">
              <a:buNone/>
            </a:pPr>
            <a:r>
              <a:rPr lang="hr-HR" sz="1800" dirty="0">
                <a:latin typeface="Times New Roman" panose="02020603050405020304" pitchFamily="18" charset="0"/>
                <a:cs typeface="Times New Roman" panose="02020603050405020304" pitchFamily="18" charset="0"/>
              </a:rPr>
              <a:t>Razvijati kritičko i estetsko vrednovanje svojih i tuđih likovnih uradaka.</a:t>
            </a:r>
          </a:p>
          <a:p>
            <a:pPr marL="0" indent="0">
              <a:buNone/>
            </a:pPr>
            <a:r>
              <a:rPr lang="hr-HR" sz="1800" dirty="0">
                <a:latin typeface="Times New Roman" panose="02020603050405020304" pitchFamily="18" charset="0"/>
                <a:cs typeface="Times New Roman" panose="02020603050405020304" pitchFamily="18" charset="0"/>
              </a:rPr>
              <a:t>Razvijati suradnju učenika (rad u paru).</a:t>
            </a:r>
          </a:p>
          <a:p>
            <a:pPr marL="0" indent="0">
              <a:buNone/>
            </a:pPr>
            <a:endParaRPr lang="hr-HR" dirty="0"/>
          </a:p>
        </p:txBody>
      </p:sp>
    </p:spTree>
    <p:extLst>
      <p:ext uri="{BB962C8B-B14F-4D97-AF65-F5344CB8AC3E}">
        <p14:creationId xmlns:p14="http://schemas.microsoft.com/office/powerpoint/2010/main" val="845731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0050158-E6A5-4AB8-83E4-A1D81A5693F9}"/>
              </a:ext>
            </a:extLst>
          </p:cNvPr>
          <p:cNvSpPr>
            <a:spLocks noGrp="1"/>
          </p:cNvSpPr>
          <p:nvPr>
            <p:ph type="title"/>
          </p:nvPr>
        </p:nvSpPr>
        <p:spPr/>
        <p:txBody>
          <a:bodyPr/>
          <a:lstStyle/>
          <a:p>
            <a:endParaRPr lang="hr-HR"/>
          </a:p>
        </p:txBody>
      </p:sp>
      <p:pic>
        <p:nvPicPr>
          <p:cNvPr id="5" name="Rezervirano mjesto sadržaja 4">
            <a:extLst>
              <a:ext uri="{FF2B5EF4-FFF2-40B4-BE49-F238E27FC236}">
                <a16:creationId xmlns:a16="http://schemas.microsoft.com/office/drawing/2014/main" id="{C03054AC-D6F9-4854-B2CD-34C98049C3C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42287" y="500712"/>
            <a:ext cx="4459427" cy="5856576"/>
          </a:xfrm>
        </p:spPr>
      </p:pic>
    </p:spTree>
    <p:extLst>
      <p:ext uri="{BB962C8B-B14F-4D97-AF65-F5344CB8AC3E}">
        <p14:creationId xmlns:p14="http://schemas.microsoft.com/office/powerpoint/2010/main" val="3913708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00427F8-1D91-4752-B6F5-CA15CE25E41C}"/>
              </a:ext>
            </a:extLst>
          </p:cNvPr>
          <p:cNvSpPr>
            <a:spLocks noGrp="1"/>
          </p:cNvSpPr>
          <p:nvPr>
            <p:ph type="title"/>
          </p:nvPr>
        </p:nvSpPr>
        <p:spPr/>
        <p:txBody>
          <a:bodyPr/>
          <a:lstStyle/>
          <a:p>
            <a:endParaRPr lang="hr-HR"/>
          </a:p>
        </p:txBody>
      </p:sp>
      <p:pic>
        <p:nvPicPr>
          <p:cNvPr id="5" name="Rezervirano mjesto sadržaja 4">
            <a:extLst>
              <a:ext uri="{FF2B5EF4-FFF2-40B4-BE49-F238E27FC236}">
                <a16:creationId xmlns:a16="http://schemas.microsoft.com/office/drawing/2014/main" id="{80D8C330-F040-41A2-973D-C18BFA1EB32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93351" y="480698"/>
            <a:ext cx="4557299" cy="5896604"/>
          </a:xfrm>
        </p:spPr>
      </p:pic>
    </p:spTree>
    <p:extLst>
      <p:ext uri="{BB962C8B-B14F-4D97-AF65-F5344CB8AC3E}">
        <p14:creationId xmlns:p14="http://schemas.microsoft.com/office/powerpoint/2010/main" val="1919524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CBC8134-8C7C-40EC-86A8-F5A9550FFC21}"/>
              </a:ext>
            </a:extLst>
          </p:cNvPr>
          <p:cNvSpPr>
            <a:spLocks noGrp="1"/>
          </p:cNvSpPr>
          <p:nvPr>
            <p:ph type="title"/>
          </p:nvPr>
        </p:nvSpPr>
        <p:spPr/>
        <p:txBody>
          <a:bodyPr/>
          <a:lstStyle/>
          <a:p>
            <a:endParaRPr lang="hr-HR"/>
          </a:p>
        </p:txBody>
      </p:sp>
      <p:pic>
        <p:nvPicPr>
          <p:cNvPr id="5" name="Rezervirano mjesto sadržaja 4">
            <a:extLst>
              <a:ext uri="{FF2B5EF4-FFF2-40B4-BE49-F238E27FC236}">
                <a16:creationId xmlns:a16="http://schemas.microsoft.com/office/drawing/2014/main" id="{99A59462-5CB4-4077-8D5E-C8C717C9B30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52187" y="516971"/>
            <a:ext cx="4239626" cy="5824058"/>
          </a:xfrm>
        </p:spPr>
      </p:pic>
    </p:spTree>
    <p:extLst>
      <p:ext uri="{BB962C8B-B14F-4D97-AF65-F5344CB8AC3E}">
        <p14:creationId xmlns:p14="http://schemas.microsoft.com/office/powerpoint/2010/main" val="32757867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E1673C5-DDE5-456E-BB97-C60E98E287EE}"/>
              </a:ext>
            </a:extLst>
          </p:cNvPr>
          <p:cNvSpPr>
            <a:spLocks noGrp="1"/>
          </p:cNvSpPr>
          <p:nvPr>
            <p:ph type="title"/>
          </p:nvPr>
        </p:nvSpPr>
        <p:spPr/>
        <p:txBody>
          <a:bodyPr/>
          <a:lstStyle/>
          <a:p>
            <a:endParaRPr lang="hr-HR"/>
          </a:p>
        </p:txBody>
      </p:sp>
      <p:pic>
        <p:nvPicPr>
          <p:cNvPr id="5" name="Rezervirano mjesto sadržaja 4">
            <a:extLst>
              <a:ext uri="{FF2B5EF4-FFF2-40B4-BE49-F238E27FC236}">
                <a16:creationId xmlns:a16="http://schemas.microsoft.com/office/drawing/2014/main" id="{F5F7C257-ED4D-4EDF-834C-64E49915B8D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3534" y="736258"/>
            <a:ext cx="7096932" cy="5385484"/>
          </a:xfrm>
        </p:spPr>
      </p:pic>
    </p:spTree>
    <p:extLst>
      <p:ext uri="{BB962C8B-B14F-4D97-AF65-F5344CB8AC3E}">
        <p14:creationId xmlns:p14="http://schemas.microsoft.com/office/powerpoint/2010/main" val="911726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C3F83D5-7F38-48BD-A4DC-C12D6A2BA81D}"/>
              </a:ext>
            </a:extLst>
          </p:cNvPr>
          <p:cNvSpPr>
            <a:spLocks noGrp="1"/>
          </p:cNvSpPr>
          <p:nvPr>
            <p:ph type="title"/>
          </p:nvPr>
        </p:nvSpPr>
        <p:spPr/>
        <p:txBody>
          <a:bodyPr/>
          <a:lstStyle/>
          <a:p>
            <a:endParaRPr lang="hr-HR"/>
          </a:p>
        </p:txBody>
      </p:sp>
      <p:pic>
        <p:nvPicPr>
          <p:cNvPr id="5" name="Rezervirano mjesto sadržaja 4">
            <a:extLst>
              <a:ext uri="{FF2B5EF4-FFF2-40B4-BE49-F238E27FC236}">
                <a16:creationId xmlns:a16="http://schemas.microsoft.com/office/drawing/2014/main" id="{6D5B53FB-1DA1-41D6-854E-248A6D7C17D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3598" y="1166019"/>
            <a:ext cx="7936804" cy="4525963"/>
          </a:xfrm>
        </p:spPr>
      </p:pic>
    </p:spTree>
    <p:extLst>
      <p:ext uri="{BB962C8B-B14F-4D97-AF65-F5344CB8AC3E}">
        <p14:creationId xmlns:p14="http://schemas.microsoft.com/office/powerpoint/2010/main" val="589009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62887BA-E912-4D98-86B0-6D072478382C}"/>
              </a:ext>
            </a:extLst>
          </p:cNvPr>
          <p:cNvSpPr>
            <a:spLocks noGrp="1"/>
          </p:cNvSpPr>
          <p:nvPr>
            <p:ph type="title"/>
          </p:nvPr>
        </p:nvSpPr>
        <p:spPr/>
        <p:txBody>
          <a:bodyPr/>
          <a:lstStyle/>
          <a:p>
            <a:endParaRPr lang="hr-HR"/>
          </a:p>
        </p:txBody>
      </p:sp>
      <p:pic>
        <p:nvPicPr>
          <p:cNvPr id="5" name="Rezervirano mjesto sadržaja 4">
            <a:extLst>
              <a:ext uri="{FF2B5EF4-FFF2-40B4-BE49-F238E27FC236}">
                <a16:creationId xmlns:a16="http://schemas.microsoft.com/office/drawing/2014/main" id="{E4A3AB63-65F4-45AC-B027-3FC1A532256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9130" y="839348"/>
            <a:ext cx="6905740" cy="5179305"/>
          </a:xfrm>
        </p:spPr>
      </p:pic>
    </p:spTree>
    <p:extLst>
      <p:ext uri="{BB962C8B-B14F-4D97-AF65-F5344CB8AC3E}">
        <p14:creationId xmlns:p14="http://schemas.microsoft.com/office/powerpoint/2010/main" val="28534640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95046FB-FCE7-4E3C-990F-14848E0CCC63}"/>
              </a:ext>
            </a:extLst>
          </p:cNvPr>
          <p:cNvSpPr>
            <a:spLocks noGrp="1"/>
          </p:cNvSpPr>
          <p:nvPr>
            <p:ph type="title"/>
          </p:nvPr>
        </p:nvSpPr>
        <p:spPr/>
        <p:txBody>
          <a:bodyPr/>
          <a:lstStyle/>
          <a:p>
            <a:endParaRPr lang="hr-HR"/>
          </a:p>
        </p:txBody>
      </p:sp>
      <p:pic>
        <p:nvPicPr>
          <p:cNvPr id="5" name="Rezervirano mjesto sadržaja 4">
            <a:extLst>
              <a:ext uri="{FF2B5EF4-FFF2-40B4-BE49-F238E27FC236}">
                <a16:creationId xmlns:a16="http://schemas.microsoft.com/office/drawing/2014/main" id="{C0490C74-F4D4-4343-9AED-298BEC67254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52864" y="779564"/>
            <a:ext cx="7038273" cy="5298872"/>
          </a:xfrm>
        </p:spPr>
      </p:pic>
    </p:spTree>
    <p:extLst>
      <p:ext uri="{BB962C8B-B14F-4D97-AF65-F5344CB8AC3E}">
        <p14:creationId xmlns:p14="http://schemas.microsoft.com/office/powerpoint/2010/main" val="2285998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5F37D98-247F-43BA-93C5-56DD55684E65}"/>
              </a:ext>
            </a:extLst>
          </p:cNvPr>
          <p:cNvSpPr>
            <a:spLocks noGrp="1"/>
          </p:cNvSpPr>
          <p:nvPr>
            <p:ph type="title"/>
          </p:nvPr>
        </p:nvSpPr>
        <p:spPr/>
        <p:txBody>
          <a:bodyPr/>
          <a:lstStyle/>
          <a:p>
            <a:endParaRPr lang="hr-HR"/>
          </a:p>
        </p:txBody>
      </p:sp>
      <p:pic>
        <p:nvPicPr>
          <p:cNvPr id="5" name="Rezervirano mjesto sadržaja 4">
            <a:extLst>
              <a:ext uri="{FF2B5EF4-FFF2-40B4-BE49-F238E27FC236}">
                <a16:creationId xmlns:a16="http://schemas.microsoft.com/office/drawing/2014/main" id="{9C730D37-8388-4FC0-8D0E-11B7FB96DCF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83126" y="812345"/>
            <a:ext cx="6977748" cy="5233311"/>
          </a:xfrm>
        </p:spPr>
      </p:pic>
    </p:spTree>
    <p:extLst>
      <p:ext uri="{BB962C8B-B14F-4D97-AF65-F5344CB8AC3E}">
        <p14:creationId xmlns:p14="http://schemas.microsoft.com/office/powerpoint/2010/main" val="10371839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E8BD111-59FE-407A-B3F3-C1EAED56AEF1}"/>
              </a:ext>
            </a:extLst>
          </p:cNvPr>
          <p:cNvSpPr>
            <a:spLocks noGrp="1"/>
          </p:cNvSpPr>
          <p:nvPr>
            <p:ph type="title"/>
          </p:nvPr>
        </p:nvSpPr>
        <p:spPr/>
        <p:txBody>
          <a:bodyPr/>
          <a:lstStyle/>
          <a:p>
            <a:endParaRPr lang="hr-HR"/>
          </a:p>
        </p:txBody>
      </p:sp>
      <p:pic>
        <p:nvPicPr>
          <p:cNvPr id="5" name="Rezervirano mjesto sadržaja 4">
            <a:extLst>
              <a:ext uri="{FF2B5EF4-FFF2-40B4-BE49-F238E27FC236}">
                <a16:creationId xmlns:a16="http://schemas.microsoft.com/office/drawing/2014/main" id="{6282A07F-D1B3-4D07-89C3-06BB66A9B30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664841" y="1248631"/>
            <a:ext cx="5814319" cy="4360739"/>
          </a:xfrm>
        </p:spPr>
      </p:pic>
    </p:spTree>
    <p:extLst>
      <p:ext uri="{BB962C8B-B14F-4D97-AF65-F5344CB8AC3E}">
        <p14:creationId xmlns:p14="http://schemas.microsoft.com/office/powerpoint/2010/main" val="27781694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3EF832E-C3C2-41DA-B670-199249D24A7A}"/>
              </a:ext>
            </a:extLst>
          </p:cNvPr>
          <p:cNvSpPr>
            <a:spLocks noGrp="1"/>
          </p:cNvSpPr>
          <p:nvPr>
            <p:ph type="title"/>
          </p:nvPr>
        </p:nvSpPr>
        <p:spPr/>
        <p:txBody>
          <a:bodyPr/>
          <a:lstStyle/>
          <a:p>
            <a:endParaRPr lang="hr-HR"/>
          </a:p>
        </p:txBody>
      </p:sp>
      <p:pic>
        <p:nvPicPr>
          <p:cNvPr id="5" name="Rezervirano mjesto sadržaja 4">
            <a:extLst>
              <a:ext uri="{FF2B5EF4-FFF2-40B4-BE49-F238E27FC236}">
                <a16:creationId xmlns:a16="http://schemas.microsoft.com/office/drawing/2014/main" id="{86E728A9-5488-4C8D-8A13-99A8E44E5A3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308225" y="2166739"/>
            <a:ext cx="4525963" cy="3394472"/>
          </a:xfrm>
        </p:spPr>
      </p:pic>
    </p:spTree>
    <p:extLst>
      <p:ext uri="{BB962C8B-B14F-4D97-AF65-F5344CB8AC3E}">
        <p14:creationId xmlns:p14="http://schemas.microsoft.com/office/powerpoint/2010/main" val="1579169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CBF4FA5-5833-4A11-A7C3-F4DDB113C5AA}"/>
              </a:ext>
            </a:extLst>
          </p:cNvPr>
          <p:cNvSpPr>
            <a:spLocks noGrp="1"/>
          </p:cNvSpPr>
          <p:nvPr>
            <p:ph type="title"/>
          </p:nvPr>
        </p:nvSpPr>
        <p:spPr>
          <a:xfrm>
            <a:off x="457200" y="274638"/>
            <a:ext cx="8229600" cy="1426170"/>
          </a:xfrm>
        </p:spPr>
        <p:txBody>
          <a:bodyPr>
            <a:normAutofit/>
          </a:bodyPr>
          <a:lstStyle/>
          <a:p>
            <a:pPr algn="l"/>
            <a:br>
              <a:rPr lang="hr-HR" sz="2800" b="1" dirty="0">
                <a:latin typeface="Times New Roman" panose="02020603050405020304" pitchFamily="18" charset="0"/>
                <a:cs typeface="Times New Roman" panose="02020603050405020304" pitchFamily="18" charset="0"/>
              </a:rPr>
            </a:br>
            <a:r>
              <a:rPr lang="hr-HR" sz="2800" b="1" dirty="0">
                <a:latin typeface="Times New Roman" panose="02020603050405020304" pitchFamily="18" charset="0"/>
                <a:cs typeface="Times New Roman" panose="02020603050405020304" pitchFamily="18" charset="0"/>
              </a:rPr>
              <a:t>ODGOJNO-OBRAZOVNI ISHODI:</a:t>
            </a:r>
          </a:p>
        </p:txBody>
      </p:sp>
      <p:sp>
        <p:nvSpPr>
          <p:cNvPr id="3" name="Rezervirano mjesto sadržaja 2">
            <a:extLst>
              <a:ext uri="{FF2B5EF4-FFF2-40B4-BE49-F238E27FC236}">
                <a16:creationId xmlns:a16="http://schemas.microsoft.com/office/drawing/2014/main" id="{0C92D9E0-B7BD-4674-BF56-7506E798B68A}"/>
              </a:ext>
            </a:extLst>
          </p:cNvPr>
          <p:cNvSpPr>
            <a:spLocks noGrp="1"/>
          </p:cNvSpPr>
          <p:nvPr>
            <p:ph idx="1"/>
          </p:nvPr>
        </p:nvSpPr>
        <p:spPr/>
        <p:txBody>
          <a:bodyPr/>
          <a:lstStyle/>
          <a:p>
            <a:pPr>
              <a:lnSpc>
                <a:spcPct val="107000"/>
              </a:lnSpc>
              <a:spcAft>
                <a:spcPts val="800"/>
              </a:spcAft>
            </a:pPr>
            <a:endParaRPr lang="hr-HR"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hr-HR" sz="1800" b="1" dirty="0">
                <a:effectLst/>
                <a:latin typeface="Times New Roman" panose="02020603050405020304" pitchFamily="18" charset="0"/>
                <a:ea typeface="Calibri" panose="020F0502020204030204" pitchFamily="34" charset="0"/>
                <a:cs typeface="Times New Roman" panose="02020603050405020304" pitchFamily="18" charset="0"/>
              </a:rPr>
              <a:t>OŠ LK A.5.1. </a:t>
            </a:r>
            <a:r>
              <a:rPr lang="hr-HR" sz="1800" dirty="0" err="1">
                <a:effectLst/>
                <a:latin typeface="Times New Roman" panose="02020603050405020304" pitchFamily="18" charset="0"/>
                <a:ea typeface="Calibri" panose="020F0502020204030204" pitchFamily="34" charset="0"/>
                <a:cs typeface="Times New Roman" panose="02020603050405020304" pitchFamily="18" charset="0"/>
              </a:rPr>
              <a:t>Učenik</a:t>
            </a:r>
            <a:r>
              <a:rPr lang="hr-H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hr-HR" sz="1800" dirty="0" err="1">
                <a:effectLst/>
                <a:latin typeface="Times New Roman" panose="02020603050405020304" pitchFamily="18" charset="0"/>
                <a:ea typeface="Calibri" panose="020F0502020204030204" pitchFamily="34" charset="0"/>
                <a:cs typeface="Times New Roman" panose="02020603050405020304" pitchFamily="18" charset="0"/>
              </a:rPr>
              <a:t>istražuje</a:t>
            </a:r>
            <a:r>
              <a:rPr lang="hr-HR" sz="1800" dirty="0">
                <a:effectLst/>
                <a:latin typeface="Times New Roman" panose="02020603050405020304" pitchFamily="18" charset="0"/>
                <a:ea typeface="Calibri" panose="020F0502020204030204" pitchFamily="34" charset="0"/>
                <a:cs typeface="Times New Roman" panose="02020603050405020304" pitchFamily="18" charset="0"/>
              </a:rPr>
              <a:t> i interpretira </a:t>
            </a:r>
            <a:r>
              <a:rPr lang="hr-HR" sz="1800" dirty="0" err="1">
                <a:effectLst/>
                <a:latin typeface="Times New Roman" panose="02020603050405020304" pitchFamily="18" charset="0"/>
                <a:ea typeface="Calibri" panose="020F0502020204030204" pitchFamily="34" charset="0"/>
                <a:cs typeface="Times New Roman" panose="02020603050405020304" pitchFamily="18" charset="0"/>
              </a:rPr>
              <a:t>različite</a:t>
            </a:r>
            <a:r>
              <a:rPr lang="hr-H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hr-HR" sz="1800" dirty="0" err="1">
                <a:effectLst/>
                <a:latin typeface="Times New Roman" panose="02020603050405020304" pitchFamily="18" charset="0"/>
                <a:ea typeface="Calibri" panose="020F0502020204030204" pitchFamily="34" charset="0"/>
                <a:cs typeface="Times New Roman" panose="02020603050405020304" pitchFamily="18" charset="0"/>
              </a:rPr>
              <a:t>sadržaje</a:t>
            </a:r>
            <a:r>
              <a:rPr lang="hr-H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hr-HR" sz="1800" dirty="0" err="1">
                <a:effectLst/>
                <a:latin typeface="Times New Roman" panose="02020603050405020304" pitchFamily="18" charset="0"/>
                <a:ea typeface="Calibri" panose="020F0502020204030204" pitchFamily="34" charset="0"/>
                <a:cs typeface="Times New Roman" panose="02020603050405020304" pitchFamily="18" charset="0"/>
              </a:rPr>
              <a:t>oblikujući</a:t>
            </a:r>
            <a:r>
              <a:rPr lang="hr-HR" sz="1800" dirty="0">
                <a:effectLst/>
                <a:latin typeface="Times New Roman" panose="02020603050405020304" pitchFamily="18" charset="0"/>
                <a:ea typeface="Calibri" panose="020F0502020204030204" pitchFamily="34" charset="0"/>
                <a:cs typeface="Times New Roman" panose="02020603050405020304" pitchFamily="18" charset="0"/>
              </a:rPr>
              <a:t> ideje koje </a:t>
            </a:r>
            <a:r>
              <a:rPr lang="hr-HR" sz="1800" dirty="0" err="1">
                <a:effectLst/>
                <a:latin typeface="Times New Roman" panose="02020603050405020304" pitchFamily="18" charset="0"/>
                <a:ea typeface="Calibri" panose="020F0502020204030204" pitchFamily="34" charset="0"/>
                <a:cs typeface="Times New Roman" panose="02020603050405020304" pitchFamily="18" charset="0"/>
              </a:rPr>
              <a:t>izražava</a:t>
            </a:r>
            <a:r>
              <a:rPr lang="hr-H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hr-HR" sz="1800" dirty="0" err="1">
                <a:effectLst/>
                <a:latin typeface="Times New Roman" panose="02020603050405020304" pitchFamily="18" charset="0"/>
                <a:ea typeface="Calibri" panose="020F0502020204030204" pitchFamily="34" charset="0"/>
                <a:cs typeface="Times New Roman" panose="02020603050405020304" pitchFamily="18" charset="0"/>
              </a:rPr>
              <a:t>služeći</a:t>
            </a:r>
            <a:r>
              <a:rPr lang="hr-HR" sz="1800" dirty="0">
                <a:effectLst/>
                <a:latin typeface="Times New Roman" panose="02020603050405020304" pitchFamily="18" charset="0"/>
                <a:ea typeface="Calibri" panose="020F0502020204030204" pitchFamily="34" charset="0"/>
                <a:cs typeface="Times New Roman" panose="02020603050405020304" pitchFamily="18" charset="0"/>
              </a:rPr>
              <a:t> se likovnim i vizualnim jezikom.</a:t>
            </a:r>
          </a:p>
          <a:p>
            <a:pPr marL="0" indent="0">
              <a:lnSpc>
                <a:spcPct val="107000"/>
              </a:lnSpc>
              <a:spcAft>
                <a:spcPts val="800"/>
              </a:spcAft>
              <a:buNone/>
            </a:pPr>
            <a:r>
              <a:rPr lang="hr-HR" sz="1800" b="1" dirty="0">
                <a:effectLst/>
                <a:latin typeface="Times New Roman" panose="02020603050405020304" pitchFamily="18" charset="0"/>
                <a:ea typeface="Calibri" panose="020F0502020204030204" pitchFamily="34" charset="0"/>
                <a:cs typeface="Times New Roman" panose="02020603050405020304" pitchFamily="18" charset="0"/>
              </a:rPr>
              <a:t>OŠ LK A.5.2.</a:t>
            </a:r>
            <a:r>
              <a:rPr lang="hr-HR" sz="1800" dirty="0">
                <a:effectLst/>
                <a:latin typeface="Times New Roman" panose="02020603050405020304" pitchFamily="18" charset="0"/>
                <a:ea typeface="Calibri" panose="020F0502020204030204" pitchFamily="34" charset="0"/>
                <a:cs typeface="Times New Roman" panose="02020603050405020304" pitchFamily="18" charset="0"/>
              </a:rPr>
              <a:t> Učenik demonstrira fine motoričke vještine uporabom i variranjem različitih likovnih materijala i postupaka u vlastitome likovnom izražavanju.</a:t>
            </a:r>
          </a:p>
          <a:p>
            <a:pPr marL="0" indent="0">
              <a:lnSpc>
                <a:spcPct val="107000"/>
              </a:lnSpc>
              <a:spcAft>
                <a:spcPts val="800"/>
              </a:spcAft>
              <a:buNone/>
            </a:pPr>
            <a:r>
              <a:rPr lang="hr-HR" sz="1800" b="1" dirty="0">
                <a:effectLst/>
                <a:latin typeface="Times New Roman" panose="02020603050405020304" pitchFamily="18" charset="0"/>
                <a:ea typeface="Calibri" panose="020F0502020204030204" pitchFamily="34" charset="0"/>
                <a:cs typeface="Times New Roman" panose="02020603050405020304" pitchFamily="18" charset="0"/>
              </a:rPr>
              <a:t>OŠ LK B.5.1. </a:t>
            </a:r>
            <a:r>
              <a:rPr lang="hr-HR" sz="1800" dirty="0">
                <a:effectLst/>
                <a:latin typeface="Times New Roman" panose="02020603050405020304" pitchFamily="18" charset="0"/>
                <a:ea typeface="Calibri" panose="020F0502020204030204" pitchFamily="34" charset="0"/>
                <a:cs typeface="Times New Roman" panose="02020603050405020304" pitchFamily="18" charset="0"/>
              </a:rPr>
              <a:t>Učenik analizira likovno i vizualno umjetničko djelo povezujući osobni doživljaj, likovni jezik i tematski sadržaj djela u cjelinu.</a:t>
            </a:r>
          </a:p>
          <a:p>
            <a:pPr marL="0" indent="0">
              <a:buNone/>
            </a:pPr>
            <a:r>
              <a:rPr lang="hr-HR" sz="1800" b="1" dirty="0">
                <a:effectLst/>
                <a:latin typeface="Times New Roman" panose="02020603050405020304" pitchFamily="18" charset="0"/>
                <a:ea typeface="Calibri" panose="020F0502020204030204" pitchFamily="34" charset="0"/>
                <a:cs typeface="Times New Roman" panose="02020603050405020304" pitchFamily="18" charset="0"/>
              </a:rPr>
              <a:t>OŠ LK B.5.2. </a:t>
            </a:r>
            <a:r>
              <a:rPr lang="hr-HR" sz="1800" dirty="0">
                <a:effectLst/>
                <a:latin typeface="Times New Roman" panose="02020603050405020304" pitchFamily="18" charset="0"/>
                <a:ea typeface="Calibri" panose="020F0502020204030204" pitchFamily="34" charset="0"/>
                <a:cs typeface="Times New Roman" panose="02020603050405020304" pitchFamily="18" charset="0"/>
              </a:rPr>
              <a:t>Učenik opisuje i uspoređuje svoj likovni ili vizualni rad i radove drugih učenika te ukazuje na zanimljiva rješenja ili moguća poboljšanja.</a:t>
            </a:r>
            <a:endParaRPr lang="hr-H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86919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E4D27FB-E2C2-44BA-AA29-B638B919E2D7}"/>
              </a:ext>
            </a:extLst>
          </p:cNvPr>
          <p:cNvSpPr>
            <a:spLocks noGrp="1"/>
          </p:cNvSpPr>
          <p:nvPr>
            <p:ph type="title"/>
          </p:nvPr>
        </p:nvSpPr>
        <p:spPr/>
        <p:txBody>
          <a:bodyPr/>
          <a:lstStyle/>
          <a:p>
            <a:endParaRPr lang="hr-HR"/>
          </a:p>
        </p:txBody>
      </p:sp>
      <p:pic>
        <p:nvPicPr>
          <p:cNvPr id="5" name="Rezervirano mjesto sadržaja 4">
            <a:extLst>
              <a:ext uri="{FF2B5EF4-FFF2-40B4-BE49-F238E27FC236}">
                <a16:creationId xmlns:a16="http://schemas.microsoft.com/office/drawing/2014/main" id="{60AE9316-9CBC-42E6-AA65-4CD3A271D50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9130" y="839348"/>
            <a:ext cx="6905740" cy="5179305"/>
          </a:xfrm>
        </p:spPr>
      </p:pic>
    </p:spTree>
    <p:extLst>
      <p:ext uri="{BB962C8B-B14F-4D97-AF65-F5344CB8AC3E}">
        <p14:creationId xmlns:p14="http://schemas.microsoft.com/office/powerpoint/2010/main" val="4169872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1B9E604-F6F1-4020-B0C0-9337122B1F98}"/>
              </a:ext>
            </a:extLst>
          </p:cNvPr>
          <p:cNvSpPr>
            <a:spLocks noGrp="1"/>
          </p:cNvSpPr>
          <p:nvPr>
            <p:ph type="title"/>
          </p:nvPr>
        </p:nvSpPr>
        <p:spPr/>
        <p:txBody>
          <a:bodyPr/>
          <a:lstStyle/>
          <a:p>
            <a:endParaRPr lang="hr-HR"/>
          </a:p>
        </p:txBody>
      </p:sp>
      <p:pic>
        <p:nvPicPr>
          <p:cNvPr id="5" name="Rezervirano mjesto sadržaja 4">
            <a:extLst>
              <a:ext uri="{FF2B5EF4-FFF2-40B4-BE49-F238E27FC236}">
                <a16:creationId xmlns:a16="http://schemas.microsoft.com/office/drawing/2014/main" id="{AC0F3579-3552-44BA-BB7F-C4DCB7743E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616835" y="1212627"/>
            <a:ext cx="5910330" cy="4432747"/>
          </a:xfrm>
        </p:spPr>
      </p:pic>
    </p:spTree>
    <p:extLst>
      <p:ext uri="{BB962C8B-B14F-4D97-AF65-F5344CB8AC3E}">
        <p14:creationId xmlns:p14="http://schemas.microsoft.com/office/powerpoint/2010/main" val="2036633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9683F94-258B-4A9C-95C5-0683B6CA17CA}"/>
              </a:ext>
            </a:extLst>
          </p:cNvPr>
          <p:cNvSpPr>
            <a:spLocks noGrp="1"/>
          </p:cNvSpPr>
          <p:nvPr>
            <p:ph type="title"/>
          </p:nvPr>
        </p:nvSpPr>
        <p:spPr/>
        <p:txBody>
          <a:bodyPr/>
          <a:lstStyle/>
          <a:p>
            <a:endParaRPr lang="hr-HR"/>
          </a:p>
        </p:txBody>
      </p:sp>
      <p:pic>
        <p:nvPicPr>
          <p:cNvPr id="5" name="Rezervirano mjesto sadržaja 4">
            <a:extLst>
              <a:ext uri="{FF2B5EF4-FFF2-40B4-BE49-F238E27FC236}">
                <a16:creationId xmlns:a16="http://schemas.microsoft.com/office/drawing/2014/main" id="{6961CAAF-C9EB-4347-A037-BFA7609DCD6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83126" y="812345"/>
            <a:ext cx="6977748" cy="5233311"/>
          </a:xfrm>
        </p:spPr>
      </p:pic>
    </p:spTree>
    <p:extLst>
      <p:ext uri="{BB962C8B-B14F-4D97-AF65-F5344CB8AC3E}">
        <p14:creationId xmlns:p14="http://schemas.microsoft.com/office/powerpoint/2010/main" val="19631080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0E26C3F-2C7A-421C-A429-7423F6BB4C17}"/>
              </a:ext>
            </a:extLst>
          </p:cNvPr>
          <p:cNvSpPr>
            <a:spLocks noGrp="1"/>
          </p:cNvSpPr>
          <p:nvPr>
            <p:ph type="title"/>
          </p:nvPr>
        </p:nvSpPr>
        <p:spPr/>
        <p:txBody>
          <a:bodyPr/>
          <a:lstStyle/>
          <a:p>
            <a:endParaRPr lang="hr-HR"/>
          </a:p>
        </p:txBody>
      </p:sp>
      <p:pic>
        <p:nvPicPr>
          <p:cNvPr id="5" name="Rezervirano mjesto sadržaja 4">
            <a:extLst>
              <a:ext uri="{FF2B5EF4-FFF2-40B4-BE49-F238E27FC236}">
                <a16:creationId xmlns:a16="http://schemas.microsoft.com/office/drawing/2014/main" id="{EB09156F-7503-47E0-B793-1EC6DB3E2B2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7122" y="785342"/>
            <a:ext cx="7049756" cy="5287317"/>
          </a:xfrm>
        </p:spPr>
      </p:pic>
    </p:spTree>
    <p:extLst>
      <p:ext uri="{BB962C8B-B14F-4D97-AF65-F5344CB8AC3E}">
        <p14:creationId xmlns:p14="http://schemas.microsoft.com/office/powerpoint/2010/main" val="26024884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9D52017-C2C7-498E-94E9-53971D3C0429}"/>
              </a:ext>
            </a:extLst>
          </p:cNvPr>
          <p:cNvSpPr>
            <a:spLocks noGrp="1"/>
          </p:cNvSpPr>
          <p:nvPr>
            <p:ph type="title"/>
          </p:nvPr>
        </p:nvSpPr>
        <p:spPr/>
        <p:txBody>
          <a:bodyPr/>
          <a:lstStyle/>
          <a:p>
            <a:endParaRPr lang="hr-HR"/>
          </a:p>
        </p:txBody>
      </p:sp>
      <p:sp>
        <p:nvSpPr>
          <p:cNvPr id="3" name="Rezervirano mjesto sadržaja 2">
            <a:extLst>
              <a:ext uri="{FF2B5EF4-FFF2-40B4-BE49-F238E27FC236}">
                <a16:creationId xmlns:a16="http://schemas.microsoft.com/office/drawing/2014/main" id="{2957A5D7-C8C2-4367-8237-12D25B59DE7C}"/>
              </a:ext>
            </a:extLst>
          </p:cNvPr>
          <p:cNvSpPr>
            <a:spLocks noGrp="1"/>
          </p:cNvSpPr>
          <p:nvPr>
            <p:ph idx="1"/>
          </p:nvPr>
        </p:nvSpPr>
        <p:spPr/>
        <p:txBody>
          <a:bodyPr>
            <a:normAutofit/>
          </a:bodyPr>
          <a:lstStyle/>
          <a:p>
            <a:pPr marL="0" indent="0" algn="ctr">
              <a:buNone/>
            </a:pPr>
            <a:endParaRPr lang="hr-HR" dirty="0">
              <a:latin typeface="Times New Roman" panose="02020603050405020304" pitchFamily="18" charset="0"/>
              <a:cs typeface="Times New Roman" panose="02020603050405020304" pitchFamily="18" charset="0"/>
            </a:endParaRPr>
          </a:p>
          <a:p>
            <a:pPr marL="0" indent="0" algn="ctr">
              <a:buNone/>
            </a:pPr>
            <a:endParaRPr lang="hr-HR" dirty="0">
              <a:latin typeface="Times New Roman" panose="02020603050405020304" pitchFamily="18" charset="0"/>
              <a:cs typeface="Times New Roman" panose="02020603050405020304" pitchFamily="18" charset="0"/>
            </a:endParaRPr>
          </a:p>
          <a:p>
            <a:pPr marL="0" indent="0" algn="ctr">
              <a:buNone/>
            </a:pPr>
            <a:endParaRPr lang="hr-HR" dirty="0">
              <a:latin typeface="Times New Roman" panose="02020603050405020304" pitchFamily="18" charset="0"/>
              <a:cs typeface="Times New Roman" panose="02020603050405020304" pitchFamily="18" charset="0"/>
            </a:endParaRPr>
          </a:p>
          <a:p>
            <a:pPr marL="0" indent="0" algn="ctr">
              <a:buNone/>
            </a:pPr>
            <a:r>
              <a:rPr lang="hr-HR" dirty="0">
                <a:latin typeface="Times New Roman" panose="02020603050405020304" pitchFamily="18" charset="0"/>
                <a:cs typeface="Times New Roman" panose="02020603050405020304" pitchFamily="18" charset="0"/>
              </a:rPr>
              <a:t>Hvala na pažnji!</a:t>
            </a:r>
          </a:p>
        </p:txBody>
      </p:sp>
    </p:spTree>
    <p:extLst>
      <p:ext uri="{BB962C8B-B14F-4D97-AF65-F5344CB8AC3E}">
        <p14:creationId xmlns:p14="http://schemas.microsoft.com/office/powerpoint/2010/main" val="259762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3C6659-BA70-441E-BE57-03372736C50D}"/>
              </a:ext>
            </a:extLst>
          </p:cNvPr>
          <p:cNvSpPr>
            <a:spLocks noGrp="1"/>
          </p:cNvSpPr>
          <p:nvPr>
            <p:ph type="title"/>
          </p:nvPr>
        </p:nvSpPr>
        <p:spPr/>
        <p:txBody>
          <a:bodyPr>
            <a:normAutofit/>
          </a:bodyPr>
          <a:lstStyle/>
          <a:p>
            <a:pPr algn="l"/>
            <a:br>
              <a:rPr lang="hr-HR" sz="2800" b="1" dirty="0">
                <a:effectLst/>
                <a:latin typeface="Times New Roman" panose="02020603050405020304" pitchFamily="18" charset="0"/>
                <a:ea typeface="Calibri" panose="020F0502020204030204" pitchFamily="34" charset="0"/>
                <a:cs typeface="Times New Roman" panose="02020603050405020304" pitchFamily="18" charset="0"/>
              </a:rPr>
            </a:br>
            <a:r>
              <a:rPr lang="hr-HR" sz="2800" b="1" dirty="0">
                <a:effectLst/>
                <a:latin typeface="Times New Roman" panose="02020603050405020304" pitchFamily="18" charset="0"/>
                <a:ea typeface="Calibri" panose="020F0502020204030204" pitchFamily="34" charset="0"/>
                <a:cs typeface="Times New Roman" panose="02020603050405020304" pitchFamily="18" charset="0"/>
              </a:rPr>
              <a:t>OČEKIVANJA MEĐUPREDMETNIH TEMA:</a:t>
            </a:r>
            <a:endParaRPr lang="hr-HR" sz="2800" dirty="0">
              <a:latin typeface="Times New Roman" panose="02020603050405020304" pitchFamily="18" charset="0"/>
              <a:cs typeface="Times New Roman" panose="02020603050405020304" pitchFamily="18" charset="0"/>
            </a:endParaRPr>
          </a:p>
        </p:txBody>
      </p:sp>
      <p:sp>
        <p:nvSpPr>
          <p:cNvPr id="3" name="Rezervirano mjesto sadržaja 2">
            <a:extLst>
              <a:ext uri="{FF2B5EF4-FFF2-40B4-BE49-F238E27FC236}">
                <a16:creationId xmlns:a16="http://schemas.microsoft.com/office/drawing/2014/main" id="{1A81EBE7-F48F-46F1-9BFB-D3A178A31F3D}"/>
              </a:ext>
            </a:extLst>
          </p:cNvPr>
          <p:cNvSpPr>
            <a:spLocks noGrp="1"/>
          </p:cNvSpPr>
          <p:nvPr>
            <p:ph idx="1"/>
          </p:nvPr>
        </p:nvSpPr>
        <p:spPr/>
        <p:txBody>
          <a:bodyPr/>
          <a:lstStyle/>
          <a:p>
            <a:pPr marL="0" indent="0" fontAlgn="base">
              <a:buNone/>
            </a:pPr>
            <a:endParaRPr lang="hr-HR"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fontAlgn="base">
              <a:buNone/>
            </a:pPr>
            <a:r>
              <a:rPr lang="hr-HR" sz="1800" b="1" dirty="0" err="1">
                <a:effectLst/>
                <a:latin typeface="Times New Roman" panose="02020603050405020304" pitchFamily="18" charset="0"/>
                <a:ea typeface="Times New Roman" panose="02020603050405020304" pitchFamily="18" charset="0"/>
                <a:cs typeface="Times New Roman" panose="02020603050405020304" pitchFamily="18" charset="0"/>
              </a:rPr>
              <a:t>osr</a:t>
            </a:r>
            <a:r>
              <a:rPr lang="hr-HR" sz="1800" b="1" dirty="0">
                <a:effectLst/>
                <a:latin typeface="Times New Roman" panose="02020603050405020304" pitchFamily="18" charset="0"/>
                <a:ea typeface="Times New Roman" panose="02020603050405020304" pitchFamily="18" charset="0"/>
                <a:cs typeface="Times New Roman" panose="02020603050405020304" pitchFamily="18" charset="0"/>
              </a:rPr>
              <a:t> A.2.1.</a:t>
            </a:r>
            <a:r>
              <a:rPr lang="hr-HR" sz="1800" dirty="0">
                <a:effectLst/>
                <a:latin typeface="Times New Roman" panose="02020603050405020304" pitchFamily="18" charset="0"/>
                <a:ea typeface="Times New Roman" panose="02020603050405020304" pitchFamily="18" charset="0"/>
                <a:cs typeface="Times New Roman" panose="02020603050405020304" pitchFamily="18" charset="0"/>
              </a:rPr>
              <a:t>  Razvija sliku o sebi. </a:t>
            </a:r>
          </a:p>
          <a:p>
            <a:pPr marL="0" indent="0" fontAlgn="base">
              <a:buNone/>
            </a:pPr>
            <a:r>
              <a:rPr lang="hr-HR" sz="1800" b="1" dirty="0" err="1">
                <a:effectLst/>
                <a:latin typeface="Times New Roman" panose="02020603050405020304" pitchFamily="18" charset="0"/>
                <a:ea typeface="Times New Roman" panose="02020603050405020304" pitchFamily="18" charset="0"/>
                <a:cs typeface="Times New Roman" panose="02020603050405020304" pitchFamily="18" charset="0"/>
              </a:rPr>
              <a:t>osr</a:t>
            </a:r>
            <a:r>
              <a:rPr lang="hr-HR" sz="1800" b="1" dirty="0">
                <a:effectLst/>
                <a:latin typeface="Times New Roman" panose="02020603050405020304" pitchFamily="18" charset="0"/>
                <a:ea typeface="Times New Roman" panose="02020603050405020304" pitchFamily="18" charset="0"/>
                <a:cs typeface="Times New Roman" panose="02020603050405020304" pitchFamily="18" charset="0"/>
              </a:rPr>
              <a:t> A.2.2.</a:t>
            </a:r>
            <a:r>
              <a:rPr lang="hr-HR" sz="1800" dirty="0">
                <a:effectLst/>
                <a:latin typeface="Times New Roman" panose="02020603050405020304" pitchFamily="18" charset="0"/>
                <a:ea typeface="Times New Roman" panose="02020603050405020304" pitchFamily="18" charset="0"/>
                <a:cs typeface="Times New Roman" panose="02020603050405020304" pitchFamily="18" charset="0"/>
              </a:rPr>
              <a:t>  Upravlja emocijama i ponašanjem.  </a:t>
            </a:r>
          </a:p>
          <a:p>
            <a:pPr marL="0" indent="0" fontAlgn="base">
              <a:buNone/>
            </a:pPr>
            <a:r>
              <a:rPr lang="hr-HR" sz="1800" b="1" dirty="0" err="1">
                <a:effectLst/>
                <a:latin typeface="Times New Roman" panose="02020603050405020304" pitchFamily="18" charset="0"/>
                <a:ea typeface="Times New Roman" panose="02020603050405020304" pitchFamily="18" charset="0"/>
                <a:cs typeface="Times New Roman" panose="02020603050405020304" pitchFamily="18" charset="0"/>
              </a:rPr>
              <a:t>osr</a:t>
            </a:r>
            <a:r>
              <a:rPr lang="hr-HR" sz="1800" b="1" dirty="0">
                <a:effectLst/>
                <a:latin typeface="Times New Roman" panose="02020603050405020304" pitchFamily="18" charset="0"/>
                <a:ea typeface="Times New Roman" panose="02020603050405020304" pitchFamily="18" charset="0"/>
                <a:cs typeface="Times New Roman" panose="02020603050405020304" pitchFamily="18" charset="0"/>
              </a:rPr>
              <a:t> B.2.1.  </a:t>
            </a:r>
            <a:r>
              <a:rPr lang="hr-HR" sz="1800" dirty="0">
                <a:effectLst/>
                <a:latin typeface="Times New Roman" panose="02020603050405020304" pitchFamily="18" charset="0"/>
                <a:ea typeface="Times New Roman" panose="02020603050405020304" pitchFamily="18" charset="0"/>
                <a:cs typeface="Times New Roman" panose="02020603050405020304" pitchFamily="18" charset="0"/>
              </a:rPr>
              <a:t>Opisuje i uvažava potrebe i osjećaje drugih. </a:t>
            </a:r>
          </a:p>
          <a:p>
            <a:pPr marL="0" indent="0" fontAlgn="base">
              <a:buNone/>
            </a:pPr>
            <a:r>
              <a:rPr lang="hr-HR" sz="1800" b="1" dirty="0" err="1">
                <a:effectLst/>
                <a:latin typeface="Times New Roman" panose="02020603050405020304" pitchFamily="18" charset="0"/>
                <a:ea typeface="Times New Roman" panose="02020603050405020304" pitchFamily="18" charset="0"/>
                <a:cs typeface="Times New Roman" panose="02020603050405020304" pitchFamily="18" charset="0"/>
              </a:rPr>
              <a:t>zdr</a:t>
            </a:r>
            <a:r>
              <a:rPr lang="hr-HR" sz="1800" b="1" dirty="0">
                <a:effectLst/>
                <a:latin typeface="Times New Roman" panose="02020603050405020304" pitchFamily="18" charset="0"/>
                <a:ea typeface="Times New Roman" panose="02020603050405020304" pitchFamily="18" charset="0"/>
                <a:cs typeface="Times New Roman" panose="02020603050405020304" pitchFamily="18" charset="0"/>
              </a:rPr>
              <a:t> B.2.1</a:t>
            </a:r>
            <a:r>
              <a:rPr lang="hr-HR"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hr-HR" sz="1800" b="1"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hr-HR" sz="1800" dirty="0">
                <a:effectLst/>
                <a:latin typeface="Times New Roman" panose="02020603050405020304" pitchFamily="18" charset="0"/>
                <a:ea typeface="Times New Roman" panose="02020603050405020304" pitchFamily="18" charset="0"/>
                <a:cs typeface="Times New Roman" panose="02020603050405020304" pitchFamily="18" charset="0"/>
              </a:rPr>
              <a:t> Razlikuje vrste komunikacije. </a:t>
            </a:r>
          </a:p>
          <a:p>
            <a:pPr marL="0" indent="0" fontAlgn="base">
              <a:buNone/>
            </a:pPr>
            <a:r>
              <a:rPr lang="hr-HR" sz="1800" b="1" dirty="0" err="1">
                <a:effectLst/>
                <a:latin typeface="Times New Roman" panose="02020603050405020304" pitchFamily="18" charset="0"/>
                <a:ea typeface="Times New Roman" panose="02020603050405020304" pitchFamily="18" charset="0"/>
                <a:cs typeface="Times New Roman" panose="02020603050405020304" pitchFamily="18" charset="0"/>
              </a:rPr>
              <a:t>zdr</a:t>
            </a:r>
            <a:r>
              <a:rPr lang="hr-HR" sz="1800" b="1" dirty="0">
                <a:effectLst/>
                <a:latin typeface="Times New Roman" panose="02020603050405020304" pitchFamily="18" charset="0"/>
                <a:ea typeface="Times New Roman" panose="02020603050405020304" pitchFamily="18" charset="0"/>
                <a:cs typeface="Times New Roman" panose="02020603050405020304" pitchFamily="18" charset="0"/>
              </a:rPr>
              <a:t> B.2.2.C </a:t>
            </a:r>
            <a:r>
              <a:rPr lang="hr-HR" sz="1800" dirty="0">
                <a:effectLst/>
                <a:latin typeface="Times New Roman" panose="02020603050405020304" pitchFamily="18" charset="0"/>
                <a:ea typeface="Times New Roman" panose="02020603050405020304" pitchFamily="18" charset="0"/>
                <a:cs typeface="Times New Roman" panose="02020603050405020304" pitchFamily="18" charset="0"/>
              </a:rPr>
              <a:t>Uspoređuje i podržava različitosti. </a:t>
            </a:r>
          </a:p>
          <a:p>
            <a:pPr marL="0" indent="0" fontAlgn="base">
              <a:buNone/>
            </a:pPr>
            <a:r>
              <a:rPr lang="hr-HR" sz="1800" b="1" dirty="0" err="1">
                <a:effectLst/>
                <a:latin typeface="Times New Roman" panose="02020603050405020304" pitchFamily="18" charset="0"/>
                <a:ea typeface="Times New Roman" panose="02020603050405020304" pitchFamily="18" charset="0"/>
                <a:cs typeface="Times New Roman" panose="02020603050405020304" pitchFamily="18" charset="0"/>
              </a:rPr>
              <a:t>uku</a:t>
            </a:r>
            <a:r>
              <a:rPr lang="hr-HR" sz="1800" b="1" dirty="0">
                <a:effectLst/>
                <a:latin typeface="Times New Roman" panose="02020603050405020304" pitchFamily="18" charset="0"/>
                <a:ea typeface="Times New Roman" panose="02020603050405020304" pitchFamily="18" charset="0"/>
                <a:cs typeface="Times New Roman" panose="02020603050405020304" pitchFamily="18" charset="0"/>
              </a:rPr>
              <a:t> A.2.2. </a:t>
            </a:r>
            <a:r>
              <a:rPr lang="hr-HR" sz="1800" dirty="0">
                <a:effectLst/>
                <a:latin typeface="Times New Roman" panose="02020603050405020304" pitchFamily="18" charset="0"/>
                <a:ea typeface="Times New Roman" panose="02020603050405020304" pitchFamily="18" charset="0"/>
                <a:cs typeface="Times New Roman" panose="02020603050405020304" pitchFamily="18" charset="0"/>
              </a:rPr>
              <a:t>Učenik primjenjuje strategije učenja i rješava probleme u svim područjima učenja uz praćenje i podršku učitelja.  </a:t>
            </a:r>
          </a:p>
          <a:p>
            <a:pPr marL="0" indent="0" fontAlgn="base">
              <a:buNone/>
            </a:pPr>
            <a:r>
              <a:rPr lang="hr-HR" sz="1800" b="1" dirty="0" err="1">
                <a:effectLst/>
                <a:latin typeface="Times New Roman" panose="02020603050405020304" pitchFamily="18" charset="0"/>
                <a:ea typeface="Times New Roman" panose="02020603050405020304" pitchFamily="18" charset="0"/>
                <a:cs typeface="Times New Roman" panose="02020603050405020304" pitchFamily="18" charset="0"/>
              </a:rPr>
              <a:t>uku</a:t>
            </a:r>
            <a:r>
              <a:rPr lang="hr-HR" sz="1800" b="1" dirty="0">
                <a:effectLst/>
                <a:latin typeface="Times New Roman" panose="02020603050405020304" pitchFamily="18" charset="0"/>
                <a:ea typeface="Times New Roman" panose="02020603050405020304" pitchFamily="18" charset="0"/>
                <a:cs typeface="Times New Roman" panose="02020603050405020304" pitchFamily="18" charset="0"/>
              </a:rPr>
              <a:t> A.2.4. </a:t>
            </a:r>
            <a:r>
              <a:rPr lang="hr-HR" sz="1800" dirty="0">
                <a:effectLst/>
                <a:latin typeface="Times New Roman" panose="02020603050405020304" pitchFamily="18" charset="0"/>
                <a:ea typeface="Times New Roman" panose="02020603050405020304" pitchFamily="18" charset="0"/>
                <a:cs typeface="Times New Roman" panose="02020603050405020304" pitchFamily="18" charset="0"/>
              </a:rPr>
              <a:t>Učenik razlikuje činjenice od mišljenja i sposoban je usporediti različite ideje. </a:t>
            </a:r>
          </a:p>
          <a:p>
            <a:pPr marL="0" indent="0">
              <a:buNone/>
            </a:pPr>
            <a:r>
              <a:rPr lang="hr-HR" sz="1800" b="1" dirty="0" err="1">
                <a:effectLst/>
                <a:latin typeface="Times New Roman" panose="02020603050405020304" pitchFamily="18" charset="0"/>
                <a:ea typeface="Calibri" panose="020F0502020204030204" pitchFamily="34" charset="0"/>
                <a:cs typeface="Times New Roman" panose="02020603050405020304" pitchFamily="18" charset="0"/>
              </a:rPr>
              <a:t>uku</a:t>
            </a:r>
            <a:r>
              <a:rPr lang="hr-HR" sz="1800" b="1" dirty="0">
                <a:effectLst/>
                <a:latin typeface="Times New Roman" panose="02020603050405020304" pitchFamily="18" charset="0"/>
                <a:ea typeface="Calibri" panose="020F0502020204030204" pitchFamily="34" charset="0"/>
                <a:cs typeface="Times New Roman" panose="02020603050405020304" pitchFamily="18" charset="0"/>
              </a:rPr>
              <a:t> C.2.4. 4. </a:t>
            </a:r>
            <a:r>
              <a:rPr lang="hr-HR" sz="1800" dirty="0">
                <a:effectLst/>
                <a:latin typeface="Times New Roman" panose="02020603050405020304" pitchFamily="18" charset="0"/>
                <a:ea typeface="Calibri" panose="020F0502020204030204" pitchFamily="34" charset="0"/>
                <a:cs typeface="Times New Roman" panose="02020603050405020304" pitchFamily="18" charset="0"/>
              </a:rPr>
              <a:t>Učenik se koristi ugodnim emocijama i raspoloženjima tako da potiču učenje i kontrolira neugodne emocije i raspoloženja tako da ga ne ometaju u učenju. </a:t>
            </a:r>
            <a:endParaRPr lang="hr-H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1868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715A0FE-5DFD-48FF-A9BD-9F454B79FB76}"/>
              </a:ext>
            </a:extLst>
          </p:cNvPr>
          <p:cNvSpPr>
            <a:spLocks noGrp="1"/>
          </p:cNvSpPr>
          <p:nvPr>
            <p:ph type="title"/>
          </p:nvPr>
        </p:nvSpPr>
        <p:spPr>
          <a:xfrm>
            <a:off x="457200" y="274638"/>
            <a:ext cx="8229600" cy="1642194"/>
          </a:xfrm>
        </p:spPr>
        <p:txBody>
          <a:bodyPr>
            <a:normAutofit/>
          </a:bodyPr>
          <a:lstStyle/>
          <a:p>
            <a:br>
              <a:rPr lang="hr-HR" sz="2800" b="1" dirty="0">
                <a:latin typeface="Times New Roman" panose="02020603050405020304" pitchFamily="18" charset="0"/>
                <a:cs typeface="Times New Roman" panose="02020603050405020304" pitchFamily="18" charset="0"/>
              </a:rPr>
            </a:br>
            <a:r>
              <a:rPr lang="hr-HR" sz="2800" b="1" dirty="0">
                <a:latin typeface="Times New Roman" panose="02020603050405020304" pitchFamily="18" charset="0"/>
                <a:cs typeface="Times New Roman" panose="02020603050405020304" pitchFamily="18" charset="0"/>
              </a:rPr>
              <a:t>POVEZANOST S ISHODIMA DRUGIH PREDMETA:</a:t>
            </a:r>
          </a:p>
        </p:txBody>
      </p:sp>
      <p:sp>
        <p:nvSpPr>
          <p:cNvPr id="3" name="Rezervirano mjesto sadržaja 2">
            <a:extLst>
              <a:ext uri="{FF2B5EF4-FFF2-40B4-BE49-F238E27FC236}">
                <a16:creationId xmlns:a16="http://schemas.microsoft.com/office/drawing/2014/main" id="{CF48A125-CE20-48DB-AC10-FCE2B1B6C5DA}"/>
              </a:ext>
            </a:extLst>
          </p:cNvPr>
          <p:cNvSpPr>
            <a:spLocks noGrp="1"/>
          </p:cNvSpPr>
          <p:nvPr>
            <p:ph idx="1"/>
          </p:nvPr>
        </p:nvSpPr>
        <p:spPr/>
        <p:txBody>
          <a:bodyPr/>
          <a:lstStyle/>
          <a:p>
            <a:pPr marL="0" indent="0">
              <a:buNone/>
            </a:pPr>
            <a:endParaRPr lang="hr-HR" dirty="0"/>
          </a:p>
          <a:p>
            <a:pPr marL="0" indent="0">
              <a:buNone/>
            </a:pPr>
            <a:r>
              <a:rPr lang="hr-HR" dirty="0">
                <a:latin typeface="Times New Roman" panose="02020603050405020304" pitchFamily="18" charset="0"/>
                <a:cs typeface="Times New Roman" panose="02020603050405020304" pitchFamily="18" charset="0"/>
              </a:rPr>
              <a:t>TZK:</a:t>
            </a:r>
          </a:p>
          <a:p>
            <a:pPr marL="0" indent="0">
              <a:buNone/>
            </a:pPr>
            <a:r>
              <a:rPr lang="hr-HR" sz="1800" dirty="0">
                <a:effectLst/>
                <a:latin typeface="Times New Roman" panose="02020603050405020304" pitchFamily="18" charset="0"/>
                <a:ea typeface="Calibri" panose="020F0502020204030204" pitchFamily="34" charset="0"/>
                <a:cs typeface="Times New Roman" panose="02020603050405020304" pitchFamily="18" charset="0"/>
              </a:rPr>
              <a:t>CJELINA I TEMA</a:t>
            </a:r>
            <a:endParaRPr lang="hr-HR" dirty="0">
              <a:latin typeface="Times New Roman" panose="02020603050405020304" pitchFamily="18" charset="0"/>
              <a:cs typeface="Times New Roman" panose="02020603050405020304" pitchFamily="18" charset="0"/>
            </a:endParaRPr>
          </a:p>
          <a:p>
            <a:pPr marL="0" indent="0">
              <a:buNone/>
            </a:pPr>
            <a:r>
              <a:rPr lang="hr-HR" sz="1800" b="1" dirty="0">
                <a:effectLst/>
                <a:latin typeface="Times New Roman" panose="02020603050405020304" pitchFamily="18" charset="0"/>
                <a:ea typeface="Calibri" panose="020F0502020204030204" pitchFamily="34" charset="0"/>
                <a:cs typeface="Times New Roman" panose="02020603050405020304" pitchFamily="18" charset="0"/>
              </a:rPr>
              <a:t>RITMIČKE I PLESNE STRUKTURE </a:t>
            </a:r>
            <a:endParaRPr lang="hr-HR"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hr-HR" sz="1800" b="1" dirty="0">
                <a:effectLst/>
                <a:latin typeface="Times New Roman" panose="02020603050405020304" pitchFamily="18" charset="0"/>
                <a:ea typeface="Calibri" panose="020F0502020204030204" pitchFamily="34" charset="0"/>
                <a:cs typeface="Times New Roman" panose="02020603050405020304" pitchFamily="18" charset="0"/>
              </a:rPr>
              <a:t>OŠ TZK A.5.4. </a:t>
            </a:r>
            <a:r>
              <a:rPr lang="hr-HR" sz="1800" dirty="0">
                <a:effectLst/>
                <a:latin typeface="Times New Roman" panose="02020603050405020304" pitchFamily="18" charset="0"/>
                <a:ea typeface="Calibri" panose="020F0502020204030204" pitchFamily="34" charset="0"/>
                <a:cs typeface="Times New Roman" panose="02020603050405020304" pitchFamily="18" charset="0"/>
              </a:rPr>
              <a:t>Prepoznaje i izvodi ritmičke i plesne strukture u mini koreografijama</a:t>
            </a:r>
            <a:endParaRPr lang="hr-H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8322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2606EB4-BA5E-476D-8F02-B98D4E3282A1}"/>
              </a:ext>
            </a:extLst>
          </p:cNvPr>
          <p:cNvSpPr>
            <a:spLocks noGrp="1"/>
          </p:cNvSpPr>
          <p:nvPr>
            <p:ph type="title"/>
          </p:nvPr>
        </p:nvSpPr>
        <p:spPr/>
        <p:txBody>
          <a:bodyPr/>
          <a:lstStyle/>
          <a:p>
            <a:endParaRPr lang="hr-HR"/>
          </a:p>
        </p:txBody>
      </p:sp>
      <p:sp>
        <p:nvSpPr>
          <p:cNvPr id="3" name="Rezervirano mjesto sadržaja 2">
            <a:extLst>
              <a:ext uri="{FF2B5EF4-FFF2-40B4-BE49-F238E27FC236}">
                <a16:creationId xmlns:a16="http://schemas.microsoft.com/office/drawing/2014/main" id="{781410D5-FC81-4103-9207-B38887FACFA6}"/>
              </a:ext>
            </a:extLst>
          </p:cNvPr>
          <p:cNvSpPr>
            <a:spLocks noGrp="1"/>
          </p:cNvSpPr>
          <p:nvPr>
            <p:ph idx="1"/>
          </p:nvPr>
        </p:nvSpPr>
        <p:spPr/>
        <p:txBody>
          <a:bodyPr>
            <a:normAutofit/>
          </a:bodyPr>
          <a:lstStyle/>
          <a:p>
            <a:pPr marL="0" indent="0">
              <a:buNone/>
            </a:pPr>
            <a:endParaRPr lang="hr-HR" sz="1800" b="1" dirty="0">
              <a:latin typeface="Times New Roman" panose="02020603050405020304" pitchFamily="18" charset="0"/>
              <a:cs typeface="Times New Roman" panose="02020603050405020304" pitchFamily="18" charset="0"/>
            </a:endParaRPr>
          </a:p>
          <a:p>
            <a:pPr marL="0" indent="0">
              <a:buNone/>
            </a:pPr>
            <a:r>
              <a:rPr lang="hr-HR" sz="1800" b="1" dirty="0">
                <a:latin typeface="Times New Roman" panose="02020603050405020304" pitchFamily="18" charset="0"/>
                <a:cs typeface="Times New Roman" panose="02020603050405020304" pitchFamily="18" charset="0"/>
              </a:rPr>
              <a:t>Likovno područje: </a:t>
            </a:r>
            <a:r>
              <a:rPr lang="hr-HR" sz="1800" dirty="0">
                <a:latin typeface="Times New Roman" panose="02020603050405020304" pitchFamily="18" charset="0"/>
                <a:cs typeface="Times New Roman" panose="02020603050405020304" pitchFamily="18" charset="0"/>
              </a:rPr>
              <a:t>crtanje, prostorno oblikovanje</a:t>
            </a:r>
          </a:p>
          <a:p>
            <a:pPr marL="0" indent="0">
              <a:buNone/>
            </a:pPr>
            <a:r>
              <a:rPr lang="hr-HR" sz="1800" b="1" dirty="0">
                <a:latin typeface="Times New Roman" panose="02020603050405020304" pitchFamily="18" charset="0"/>
                <a:cs typeface="Times New Roman" panose="02020603050405020304" pitchFamily="18" charset="0"/>
              </a:rPr>
              <a:t>Likovni pojmovi: </a:t>
            </a:r>
            <a:r>
              <a:rPr lang="hr-HR" sz="1800" dirty="0">
                <a:latin typeface="Times New Roman" panose="02020603050405020304" pitchFamily="18" charset="0"/>
                <a:cs typeface="Times New Roman" panose="02020603050405020304" pitchFamily="18" charset="0"/>
              </a:rPr>
              <a:t>kroki, kip/skulptura, masa, volumen, prostor, kontrast statično-dinamično</a:t>
            </a:r>
          </a:p>
          <a:p>
            <a:pPr marL="0" indent="0">
              <a:buNone/>
            </a:pPr>
            <a:r>
              <a:rPr lang="hr-HR" sz="1800" b="1" dirty="0">
                <a:latin typeface="Times New Roman" panose="02020603050405020304" pitchFamily="18" charset="0"/>
                <a:cs typeface="Times New Roman" panose="02020603050405020304" pitchFamily="18" charset="0"/>
              </a:rPr>
              <a:t>Motiv:</a:t>
            </a:r>
            <a:r>
              <a:rPr lang="hr-HR" sz="1800" dirty="0">
                <a:latin typeface="Times New Roman" panose="02020603050405020304" pitchFamily="18" charset="0"/>
                <a:cs typeface="Times New Roman" panose="02020603050405020304" pitchFamily="18" charset="0"/>
              </a:rPr>
              <a:t> ljudska figura u pokretu</a:t>
            </a:r>
          </a:p>
          <a:p>
            <a:pPr marL="0" indent="0">
              <a:buNone/>
            </a:pPr>
            <a:r>
              <a:rPr lang="hr-HR" sz="1800" b="1" dirty="0">
                <a:latin typeface="Times New Roman" panose="02020603050405020304" pitchFamily="18" charset="0"/>
                <a:cs typeface="Times New Roman" panose="02020603050405020304" pitchFamily="18" charset="0"/>
              </a:rPr>
              <a:t>Likovni materijali i likovne tehnike: </a:t>
            </a:r>
            <a:r>
              <a:rPr lang="hr-HR" sz="1800" dirty="0">
                <a:latin typeface="Times New Roman" panose="02020603050405020304" pitchFamily="18" charset="0"/>
                <a:cs typeface="Times New Roman" panose="02020603050405020304" pitchFamily="18" charset="0"/>
              </a:rPr>
              <a:t>slikarski ugljen, žica, novinski papir, ljepljiva traka, stiropor</a:t>
            </a:r>
          </a:p>
          <a:p>
            <a:pPr marL="0" indent="0">
              <a:buNone/>
            </a:pPr>
            <a:r>
              <a:rPr lang="hr-HR" sz="1800" b="1" dirty="0">
                <a:latin typeface="Times New Roman" panose="02020603050405020304" pitchFamily="18" charset="0"/>
                <a:cs typeface="Times New Roman" panose="02020603050405020304" pitchFamily="18" charset="0"/>
              </a:rPr>
              <a:t>Nastavno sredstvo- reprodukcija:</a:t>
            </a:r>
          </a:p>
          <a:p>
            <a:r>
              <a:rPr lang="hr-HR" sz="1800" dirty="0" err="1">
                <a:latin typeface="Times New Roman" panose="02020603050405020304" pitchFamily="18" charset="0"/>
                <a:cs typeface="Times New Roman" panose="02020603050405020304" pitchFamily="18" charset="0"/>
              </a:rPr>
              <a:t>Poliklet</a:t>
            </a:r>
            <a:r>
              <a:rPr lang="hr-HR" sz="1800" dirty="0">
                <a:latin typeface="Times New Roman" panose="02020603050405020304" pitchFamily="18" charset="0"/>
                <a:cs typeface="Times New Roman" panose="02020603050405020304" pitchFamily="18" charset="0"/>
              </a:rPr>
              <a:t>, “</a:t>
            </a:r>
            <a:r>
              <a:rPr lang="hr-HR" sz="1800" dirty="0" err="1">
                <a:latin typeface="Times New Roman" panose="02020603050405020304" pitchFamily="18" charset="0"/>
                <a:cs typeface="Times New Roman" panose="02020603050405020304" pitchFamily="18" charset="0"/>
              </a:rPr>
              <a:t>Kopljonoša</a:t>
            </a:r>
            <a:r>
              <a:rPr lang="hr-HR" sz="1800" dirty="0">
                <a:latin typeface="Times New Roman" panose="02020603050405020304" pitchFamily="18" charset="0"/>
                <a:cs typeface="Times New Roman" panose="02020603050405020304" pitchFamily="18" charset="0"/>
              </a:rPr>
              <a:t>”, 5. st. pr. Kr.</a:t>
            </a:r>
          </a:p>
          <a:p>
            <a:r>
              <a:rPr lang="hr-HR" sz="1800" dirty="0">
                <a:latin typeface="Times New Roman" panose="02020603050405020304" pitchFamily="18" charset="0"/>
                <a:cs typeface="Times New Roman" panose="02020603050405020304" pitchFamily="18" charset="0"/>
              </a:rPr>
              <a:t>Miron, “Bacač diska”, 5. st. pr. Kr.</a:t>
            </a:r>
          </a:p>
          <a:p>
            <a:r>
              <a:rPr lang="hr-HR" sz="1800" dirty="0">
                <a:latin typeface="Times New Roman" panose="02020603050405020304" pitchFamily="18" charset="0"/>
                <a:cs typeface="Times New Roman" panose="02020603050405020304" pitchFamily="18" charset="0"/>
              </a:rPr>
              <a:t>Marko Zubak, “Kvadratni opažaj”, 2016.</a:t>
            </a:r>
          </a:p>
          <a:p>
            <a:endParaRPr lang="hr-HR" dirty="0"/>
          </a:p>
        </p:txBody>
      </p:sp>
    </p:spTree>
    <p:extLst>
      <p:ext uri="{BB962C8B-B14F-4D97-AF65-F5344CB8AC3E}">
        <p14:creationId xmlns:p14="http://schemas.microsoft.com/office/powerpoint/2010/main" val="2458636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F913357-ED47-45A3-86DF-102E87867D23}"/>
              </a:ext>
            </a:extLst>
          </p:cNvPr>
          <p:cNvSpPr>
            <a:spLocks noGrp="1"/>
          </p:cNvSpPr>
          <p:nvPr>
            <p:ph type="title"/>
          </p:nvPr>
        </p:nvSpPr>
        <p:spPr/>
        <p:txBody>
          <a:bodyPr/>
          <a:lstStyle/>
          <a:p>
            <a:endParaRPr lang="hr-HR" dirty="0"/>
          </a:p>
        </p:txBody>
      </p:sp>
      <p:sp>
        <p:nvSpPr>
          <p:cNvPr id="3" name="Rezervirano mjesto sadržaja 2">
            <a:extLst>
              <a:ext uri="{FF2B5EF4-FFF2-40B4-BE49-F238E27FC236}">
                <a16:creationId xmlns:a16="http://schemas.microsoft.com/office/drawing/2014/main" id="{746F4EDB-958A-4698-8BF3-088092B50F21}"/>
              </a:ext>
            </a:extLst>
          </p:cNvPr>
          <p:cNvSpPr>
            <a:spLocks noGrp="1"/>
          </p:cNvSpPr>
          <p:nvPr>
            <p:ph idx="1"/>
          </p:nvPr>
        </p:nvSpPr>
        <p:spPr>
          <a:xfrm>
            <a:off x="457200" y="836712"/>
            <a:ext cx="8229600" cy="5289451"/>
          </a:xfrm>
        </p:spPr>
        <p:txBody>
          <a:bodyPr>
            <a:normAutofit/>
          </a:bodyPr>
          <a:lstStyle/>
          <a:p>
            <a:pPr marL="0" indent="0">
              <a:buNone/>
            </a:pPr>
            <a:r>
              <a:rPr lang="hr-HR" sz="1800" b="1" dirty="0">
                <a:latin typeface="Times New Roman" panose="02020603050405020304" pitchFamily="18" charset="0"/>
                <a:cs typeface="Times New Roman" panose="02020603050405020304" pitchFamily="18" charset="0"/>
              </a:rPr>
              <a:t>Način rada:</a:t>
            </a:r>
          </a:p>
          <a:p>
            <a:r>
              <a:rPr lang="hr-HR" sz="1800" dirty="0">
                <a:latin typeface="Times New Roman" panose="02020603050405020304" pitchFamily="18" charset="0"/>
                <a:cs typeface="Times New Roman" panose="02020603050405020304" pitchFamily="18" charset="0"/>
              </a:rPr>
              <a:t>prema promatranju</a:t>
            </a:r>
          </a:p>
          <a:p>
            <a:r>
              <a:rPr lang="hr-HR" sz="1800" dirty="0">
                <a:latin typeface="Times New Roman" panose="02020603050405020304" pitchFamily="18" charset="0"/>
                <a:cs typeface="Times New Roman" panose="02020603050405020304" pitchFamily="18" charset="0"/>
              </a:rPr>
              <a:t>prema zamišljanju</a:t>
            </a:r>
          </a:p>
          <a:p>
            <a:pPr marL="0" indent="0">
              <a:buNone/>
            </a:pPr>
            <a:r>
              <a:rPr lang="hr-HR" sz="1800" b="1" dirty="0">
                <a:latin typeface="Times New Roman" panose="02020603050405020304" pitchFamily="18" charset="0"/>
                <a:cs typeface="Times New Roman" panose="02020603050405020304" pitchFamily="18" charset="0"/>
              </a:rPr>
              <a:t>Oblici rada:</a:t>
            </a:r>
          </a:p>
          <a:p>
            <a:r>
              <a:rPr lang="hr-HR" sz="1800" dirty="0">
                <a:latin typeface="Times New Roman" panose="02020603050405020304" pitchFamily="18" charset="0"/>
                <a:cs typeface="Times New Roman" panose="02020603050405020304" pitchFamily="18" charset="0"/>
              </a:rPr>
              <a:t>frontalni</a:t>
            </a:r>
          </a:p>
          <a:p>
            <a:r>
              <a:rPr lang="hr-HR" sz="1800" dirty="0">
                <a:latin typeface="Times New Roman" panose="02020603050405020304" pitchFamily="18" charset="0"/>
                <a:cs typeface="Times New Roman" panose="02020603050405020304" pitchFamily="18" charset="0"/>
              </a:rPr>
              <a:t>individualni</a:t>
            </a:r>
          </a:p>
          <a:p>
            <a:r>
              <a:rPr lang="hr-HR" sz="1800" dirty="0">
                <a:latin typeface="Times New Roman" panose="02020603050405020304" pitchFamily="18" charset="0"/>
                <a:cs typeface="Times New Roman" panose="02020603050405020304" pitchFamily="18" charset="0"/>
              </a:rPr>
              <a:t>rad u paru</a:t>
            </a:r>
          </a:p>
          <a:p>
            <a:pPr marL="0" indent="0">
              <a:buNone/>
            </a:pPr>
            <a:r>
              <a:rPr lang="hr-HR" sz="1800" b="1" dirty="0">
                <a:latin typeface="Times New Roman" panose="02020603050405020304" pitchFamily="18" charset="0"/>
                <a:cs typeface="Times New Roman" panose="02020603050405020304" pitchFamily="18" charset="0"/>
              </a:rPr>
              <a:t>Nastavne metode: </a:t>
            </a:r>
          </a:p>
          <a:p>
            <a:r>
              <a:rPr lang="hr-HR" sz="1800" dirty="0">
                <a:latin typeface="Times New Roman" panose="02020603050405020304" pitchFamily="18" charset="0"/>
                <a:cs typeface="Times New Roman" panose="02020603050405020304" pitchFamily="18" charset="0"/>
              </a:rPr>
              <a:t>analitičko promatranje</a:t>
            </a:r>
          </a:p>
          <a:p>
            <a:r>
              <a:rPr lang="hr-HR" sz="1800" dirty="0">
                <a:latin typeface="Times New Roman" panose="02020603050405020304" pitchFamily="18" charset="0"/>
                <a:cs typeface="Times New Roman" panose="02020603050405020304" pitchFamily="18" charset="0"/>
              </a:rPr>
              <a:t>demonstracija</a:t>
            </a:r>
          </a:p>
          <a:p>
            <a:r>
              <a:rPr lang="hr-HR" sz="1800" dirty="0">
                <a:latin typeface="Times New Roman" panose="02020603050405020304" pitchFamily="18" charset="0"/>
                <a:cs typeface="Times New Roman" panose="02020603050405020304" pitchFamily="18" charset="0"/>
              </a:rPr>
              <a:t>razgovor</a:t>
            </a:r>
          </a:p>
          <a:p>
            <a:r>
              <a:rPr lang="hr-HR" sz="1800" dirty="0">
                <a:latin typeface="Times New Roman" panose="02020603050405020304" pitchFamily="18" charset="0"/>
                <a:cs typeface="Times New Roman" panose="02020603050405020304" pitchFamily="18" charset="0"/>
              </a:rPr>
              <a:t>građenje</a:t>
            </a:r>
          </a:p>
          <a:p>
            <a:pPr marL="0" indent="0">
              <a:buNone/>
            </a:pPr>
            <a:r>
              <a:rPr lang="hr-HR" sz="1800" b="1" dirty="0">
                <a:latin typeface="Times New Roman" panose="02020603050405020304" pitchFamily="18" charset="0"/>
                <a:cs typeface="Times New Roman" panose="02020603050405020304" pitchFamily="18" charset="0"/>
              </a:rPr>
              <a:t>Nastavna sredstva i pomagala:</a:t>
            </a:r>
          </a:p>
          <a:p>
            <a:r>
              <a:rPr lang="hr-HR" sz="1800" dirty="0">
                <a:latin typeface="Times New Roman" panose="02020603050405020304" pitchFamily="18" charset="0"/>
                <a:cs typeface="Times New Roman" panose="02020603050405020304" pitchFamily="18" charset="0"/>
              </a:rPr>
              <a:t>reprodukcija</a:t>
            </a:r>
          </a:p>
          <a:p>
            <a:r>
              <a:rPr lang="hr-HR" sz="1800" dirty="0">
                <a:latin typeface="Times New Roman" panose="02020603050405020304" pitchFamily="18" charset="0"/>
                <a:cs typeface="Times New Roman" panose="02020603050405020304" pitchFamily="18" charset="0"/>
              </a:rPr>
              <a:t>Power </a:t>
            </a:r>
            <a:r>
              <a:rPr lang="hr-HR" sz="1800" dirty="0" err="1">
                <a:latin typeface="Times New Roman" panose="02020603050405020304" pitchFamily="18" charset="0"/>
                <a:cs typeface="Times New Roman" panose="02020603050405020304" pitchFamily="18" charset="0"/>
              </a:rPr>
              <a:t>Point</a:t>
            </a:r>
            <a:endParaRPr lang="hr-HR"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1589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18670AA-9331-4D41-8DEB-297C0C6C4167}"/>
              </a:ext>
            </a:extLst>
          </p:cNvPr>
          <p:cNvSpPr>
            <a:spLocks noGrp="1"/>
          </p:cNvSpPr>
          <p:nvPr>
            <p:ph type="title"/>
          </p:nvPr>
        </p:nvSpPr>
        <p:spPr/>
        <p:txBody>
          <a:bodyPr>
            <a:normAutofit fontScale="90000"/>
          </a:bodyPr>
          <a:lstStyle/>
          <a:p>
            <a:br>
              <a:rPr lang="hr-HR" dirty="0"/>
            </a:br>
            <a:br>
              <a:rPr lang="hr-HR" dirty="0"/>
            </a:br>
            <a:r>
              <a:rPr lang="hr-HR" sz="3100" b="1" dirty="0">
                <a:latin typeface="Times New Roman" panose="02020603050405020304" pitchFamily="18" charset="0"/>
                <a:cs typeface="Times New Roman" panose="02020603050405020304" pitchFamily="18" charset="0"/>
              </a:rPr>
              <a:t>Artikulacija nastavnog blok - sata:</a:t>
            </a:r>
            <a:br>
              <a:rPr lang="hr-HR" sz="3100" b="1" dirty="0">
                <a:latin typeface="Times New Roman" panose="02020603050405020304" pitchFamily="18" charset="0"/>
                <a:cs typeface="Times New Roman" panose="02020603050405020304" pitchFamily="18" charset="0"/>
              </a:rPr>
            </a:br>
            <a:endParaRPr lang="hr-HR" sz="3100" b="1" dirty="0">
              <a:latin typeface="Times New Roman" panose="02020603050405020304" pitchFamily="18" charset="0"/>
              <a:cs typeface="Times New Roman" panose="02020603050405020304" pitchFamily="18" charset="0"/>
            </a:endParaRPr>
          </a:p>
        </p:txBody>
      </p:sp>
      <p:sp>
        <p:nvSpPr>
          <p:cNvPr id="3" name="Rezervirano mjesto sadržaja 2">
            <a:extLst>
              <a:ext uri="{FF2B5EF4-FFF2-40B4-BE49-F238E27FC236}">
                <a16:creationId xmlns:a16="http://schemas.microsoft.com/office/drawing/2014/main" id="{005FB7F2-FFD8-4C9E-A136-9DB4A6323143}"/>
              </a:ext>
            </a:extLst>
          </p:cNvPr>
          <p:cNvSpPr>
            <a:spLocks noGrp="1"/>
          </p:cNvSpPr>
          <p:nvPr>
            <p:ph idx="1"/>
          </p:nvPr>
        </p:nvSpPr>
        <p:spPr/>
        <p:txBody>
          <a:bodyPr>
            <a:normAutofit/>
          </a:bodyPr>
          <a:lstStyle/>
          <a:p>
            <a:pPr marL="0" indent="0">
              <a:buNone/>
            </a:pPr>
            <a:endParaRPr lang="hr-HR" sz="1800" b="1" dirty="0">
              <a:latin typeface="Times New Roman" panose="02020603050405020304" pitchFamily="18" charset="0"/>
              <a:cs typeface="Times New Roman" panose="02020603050405020304" pitchFamily="18" charset="0"/>
            </a:endParaRPr>
          </a:p>
          <a:p>
            <a:pPr marL="0" indent="0">
              <a:buNone/>
            </a:pPr>
            <a:r>
              <a:rPr lang="hr-HR" sz="1800" b="1" dirty="0">
                <a:latin typeface="Times New Roman" panose="02020603050405020304" pitchFamily="18" charset="0"/>
                <a:cs typeface="Times New Roman" panose="02020603050405020304" pitchFamily="18" charset="0"/>
              </a:rPr>
              <a:t>UVODNI DIO:</a:t>
            </a:r>
          </a:p>
          <a:p>
            <a:pPr marL="0" indent="0">
              <a:buNone/>
            </a:pPr>
            <a:endParaRPr lang="hr-HR" sz="1800" dirty="0">
              <a:latin typeface="Times New Roman" panose="02020603050405020304" pitchFamily="18" charset="0"/>
              <a:cs typeface="Times New Roman" panose="02020603050405020304" pitchFamily="18" charset="0"/>
            </a:endParaRPr>
          </a:p>
          <a:p>
            <a:pPr marL="0" indent="0">
              <a:buNone/>
            </a:pPr>
            <a:r>
              <a:rPr lang="hr-HR" sz="1800" dirty="0">
                <a:latin typeface="Times New Roman" panose="02020603050405020304" pitchFamily="18" charset="0"/>
                <a:cs typeface="Times New Roman" panose="02020603050405020304" pitchFamily="18" charset="0"/>
              </a:rPr>
              <a:t>Učenika kojeg sam odabrao slučajnim odabirom zamolio sam ga da na svom tabletu pronađe svoju omiljenu glazbenu skladbu. Slušamo skladbu.</a:t>
            </a:r>
          </a:p>
          <a:p>
            <a:pPr marL="0" indent="0">
              <a:buNone/>
            </a:pPr>
            <a:r>
              <a:rPr lang="hr-HR" sz="1800" dirty="0">
                <a:latin typeface="Times New Roman" panose="02020603050405020304" pitchFamily="18" charset="0"/>
                <a:cs typeface="Times New Roman" panose="02020603050405020304" pitchFamily="18" charset="0"/>
              </a:rPr>
              <a:t>Slobodno ustanite ako osjećate da se trebate kretati uz skladbu. </a:t>
            </a:r>
          </a:p>
          <a:p>
            <a:pPr marL="0" indent="0">
              <a:buNone/>
            </a:pPr>
            <a:r>
              <a:rPr lang="hr-HR" sz="1800" dirty="0">
                <a:latin typeface="Times New Roman" panose="02020603050405020304" pitchFamily="18" charset="0"/>
                <a:cs typeface="Times New Roman" panose="02020603050405020304" pitchFamily="18" charset="0"/>
              </a:rPr>
              <a:t>Što smo radili tijekom slušanja glazbe?</a:t>
            </a:r>
          </a:p>
          <a:p>
            <a:pPr marL="0" indent="0">
              <a:buNone/>
            </a:pPr>
            <a:r>
              <a:rPr lang="hr-HR" sz="1800" dirty="0">
                <a:latin typeface="Times New Roman" panose="02020603050405020304" pitchFamily="18" charset="0"/>
                <a:cs typeface="Times New Roman" panose="02020603050405020304" pitchFamily="18" charset="0"/>
              </a:rPr>
              <a:t>Za koje plesove ste čuli?</a:t>
            </a:r>
          </a:p>
          <a:p>
            <a:pPr marL="0" indent="0">
              <a:buNone/>
            </a:pPr>
            <a:r>
              <a:rPr lang="hr-HR" sz="1800" dirty="0">
                <a:latin typeface="Times New Roman" panose="02020603050405020304" pitchFamily="18" charset="0"/>
                <a:cs typeface="Times New Roman" panose="02020603050405020304" pitchFamily="18" charset="0"/>
              </a:rPr>
              <a:t>Što je to ples?</a:t>
            </a:r>
          </a:p>
          <a:p>
            <a:pPr marL="0" indent="0">
              <a:buNone/>
            </a:pPr>
            <a:r>
              <a:rPr lang="hr-HR" sz="1800" dirty="0">
                <a:latin typeface="Times New Roman" panose="02020603050405020304" pitchFamily="18" charset="0"/>
                <a:cs typeface="Times New Roman" panose="02020603050405020304" pitchFamily="18" charset="0"/>
              </a:rPr>
              <a:t>Što se mijenja na ljudskoj figuri kada pleše?</a:t>
            </a:r>
          </a:p>
        </p:txBody>
      </p:sp>
    </p:spTree>
    <p:extLst>
      <p:ext uri="{BB962C8B-B14F-4D97-AF65-F5344CB8AC3E}">
        <p14:creationId xmlns:p14="http://schemas.microsoft.com/office/powerpoint/2010/main" val="38128114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649</TotalTime>
  <Words>1611</Words>
  <Application>Microsoft Office PowerPoint</Application>
  <PresentationFormat>Prikaz na zaslonu (4:3)</PresentationFormat>
  <Paragraphs>157</Paragraphs>
  <Slides>44</Slides>
  <Notes>0</Notes>
  <HiddenSlides>0</HiddenSlides>
  <MMClips>0</MMClips>
  <ScaleCrop>false</ScaleCrop>
  <HeadingPairs>
    <vt:vector size="6" baseType="variant">
      <vt:variant>
        <vt:lpstr>Korišteni fontovi</vt:lpstr>
      </vt:variant>
      <vt:variant>
        <vt:i4>3</vt:i4>
      </vt:variant>
      <vt:variant>
        <vt:lpstr>Tema</vt:lpstr>
      </vt:variant>
      <vt:variant>
        <vt:i4>1</vt:i4>
      </vt:variant>
      <vt:variant>
        <vt:lpstr>Naslovi slajdova</vt:lpstr>
      </vt:variant>
      <vt:variant>
        <vt:i4>44</vt:i4>
      </vt:variant>
    </vt:vector>
  </HeadingPairs>
  <TitlesOfParts>
    <vt:vector size="48" baseType="lpstr">
      <vt:lpstr>Arial</vt:lpstr>
      <vt:lpstr>Calibri</vt:lpstr>
      <vt:lpstr>Times New Roman</vt:lpstr>
      <vt:lpstr>Office Theme</vt:lpstr>
      <vt:lpstr>PowerPoint prezentacija</vt:lpstr>
      <vt:lpstr>Tema: ČOVJEK IZVANA I IZNUTRA Učenik istražuje temu čovjeka – od njegove fizičke pojavnosti do svega što čini osobnost pojedinca (povezanost doživljaja, osjećaja, misli i stavova te načina odgovaranja na podražaje iz vanjskog svijeta) te ju interpretira likovno ili vizualno.</vt:lpstr>
      <vt:lpstr>  CILJEVI SATA:</vt:lpstr>
      <vt:lpstr> ODGOJNO-OBRAZOVNI ISHODI:</vt:lpstr>
      <vt:lpstr> OČEKIVANJA MEĐUPREDMETNIH TEMA:</vt:lpstr>
      <vt:lpstr> POVEZANOST S ISHODIMA DRUGIH PREDMETA:</vt:lpstr>
      <vt:lpstr>PowerPoint prezentacija</vt:lpstr>
      <vt:lpstr>PowerPoint prezentacija</vt:lpstr>
      <vt:lpstr>  Artikulacija nastavnog blok - sata: </vt:lpstr>
      <vt:lpstr>       Promotrimo ove crteže! Možete li prepoznati kojom su likovnom tehnikom nacrtani? Što je autor istraživao crtajući ove crteže? Jesu li nacrtani brzo ili ih je autor dugo crtao?  Objasni zašto tako misliš!  </vt:lpstr>
      <vt:lpstr> KROKI</vt:lpstr>
      <vt:lpstr>PowerPoint prezentacija</vt:lpstr>
      <vt:lpstr>Jeste li crtali na ovakav način? Sviđa li vam se ovakav način crtanja? Zašto?</vt:lpstr>
      <vt:lpstr>       Promotrite ovo likovno djelo! Možete li prepoznati kojoj civilizaciji pripada? Objasni zašto tako misliš! Od kojeg materijala je izrađeno ovo djelo? Kako zovemo postupak obrade kamena? Kako zovemo trodimenzionalna likovna djela? Koje likovne elemente možemo uočiti kod trodimenzionalnih, a ne možemo kod plošnih likovnih djela? Kako promatramo skulpturu za razliku od plošnih likovnih djela (crteža, slika, grafika…)?           Poliklet, “Kopljonoša”, 5. st. pr. Kr.    </vt:lpstr>
      <vt:lpstr> SKULPTURA/ KIP</vt:lpstr>
      <vt:lpstr>    Promotrite ovo likovno djelo! Možete li prepoznati kojoj civilizaciji pripada?  Objasni zašto tako misliš! Od kojeg materijala je izrađeno ovo djelo? Kojoj sportskoj disciplini pripada bacanje diska?                    Miron, “Bacač diska”, 5. st. pr. Kr.  </vt:lpstr>
      <vt:lpstr>Koje sličnosti uočavate na ove dvije skulpture? Koje razlike uočavate? Za koju od ove dvije skulpture biste mogli reći da je dinamičnija? Objasni zašto! Koji pojam je suprotan pojmu DINAMIČNO?</vt:lpstr>
      <vt:lpstr>PowerPoint prezentacija</vt:lpstr>
      <vt:lpstr>    Promotrite rad umjetnika Marka Zubaka! Objasni zašto je to skulptura! Možete li prepoznati od kojeg materijala je izrađena! Čini li se ova skulptura statična ili dinamična? Što naglašava dinamiku ove skulpture!  Pokaži faze kretanja nekog pokreta!                                   Marko Zubak, “Kvadratni opažaj”, 2016.</vt:lpstr>
      <vt:lpstr> NAJAVA ZADATKA:</vt:lpstr>
      <vt:lpstr> DEMONSTRACIJA:</vt:lpstr>
      <vt:lpstr> REALIZACIJA:</vt:lpstr>
      <vt:lpstr> ANALIZA I VREDNOVANJE:</vt:lpstr>
      <vt:lpstr> VREDNOVANJE KAO UČENJE IZLAZNI LISTIĆ</vt:lpstr>
      <vt:lpstr> PLAN PLOČE:</vt:lpstr>
      <vt:lpstr>Literatura:</vt:lpstr>
      <vt:lpstr>PRIMJERI LIKOVNIH URADAKA UČENIKA PETIH RAZREDA: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Slika, pokret, riječ, zvuk</dc:title>
  <dc:creator>jozo</dc:creator>
  <cp:lastModifiedBy>roko.idzojtic@skole.hr</cp:lastModifiedBy>
  <cp:revision>33</cp:revision>
  <dcterms:created xsi:type="dcterms:W3CDTF">2019-03-04T11:44:19Z</dcterms:created>
  <dcterms:modified xsi:type="dcterms:W3CDTF">2021-11-25T14:12:48Z</dcterms:modified>
</cp:coreProperties>
</file>