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56" r:id="rId5"/>
    <p:sldId id="258" r:id="rId6"/>
    <p:sldId id="262" r:id="rId7"/>
    <p:sldId id="268" r:id="rId8"/>
    <p:sldId id="276" r:id="rId9"/>
    <p:sldId id="261" r:id="rId10"/>
    <p:sldId id="278" r:id="rId11"/>
    <p:sldId id="257" r:id="rId12"/>
    <p:sldId id="279" r:id="rId13"/>
    <p:sldId id="280" r:id="rId14"/>
    <p:sldId id="281" r:id="rId15"/>
  </p:sldIdLst>
  <p:sldSz cx="3384550" cy="28368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C4"/>
    <a:srgbClr val="FCFEDA"/>
    <a:srgbClr val="EFB634"/>
    <a:srgbClr val="AEDDE4"/>
    <a:srgbClr val="A47FC5"/>
    <a:srgbClr val="FF7933"/>
    <a:srgbClr val="18638C"/>
    <a:srgbClr val="FAF7EF"/>
    <a:srgbClr val="4F9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6F334F-7E09-B952-80B3-EB2164D19A90}" v="145" dt="2024-08-22T08:32:51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/>
    <p:restoredTop sz="94694"/>
  </p:normalViewPr>
  <p:slideViewPr>
    <p:cSldViewPr snapToGrid="0">
      <p:cViewPr varScale="1">
        <p:scale>
          <a:sx n="185" d="100"/>
          <a:sy n="185" d="100"/>
        </p:scale>
        <p:origin x="1954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DFFBB-8A02-E641-893F-1F651ABD9491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587500" y="1143000"/>
            <a:ext cx="3683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56815-0224-B747-B97E-23F449FBA40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1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1pPr>
    <a:lvl2pPr marL="149276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2pPr>
    <a:lvl3pPr marL="298552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3pPr>
    <a:lvl4pPr marL="447827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4pPr>
    <a:lvl5pPr marL="597103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5pPr>
    <a:lvl6pPr marL="746379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6pPr>
    <a:lvl7pPr marL="895655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7pPr>
    <a:lvl8pPr marL="1044931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8pPr>
    <a:lvl9pPr marL="1194206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841" y="464274"/>
            <a:ext cx="2876868" cy="987649"/>
          </a:xfrm>
        </p:spPr>
        <p:txBody>
          <a:bodyPr anchor="b"/>
          <a:lstStyle>
            <a:lvl1pPr algn="ctr">
              <a:defRPr sz="222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069" y="1490010"/>
            <a:ext cx="2538413" cy="684918"/>
          </a:xfrm>
        </p:spPr>
        <p:txBody>
          <a:bodyPr/>
          <a:lstStyle>
            <a:lvl1pPr marL="0" indent="0" algn="ctr">
              <a:buNone/>
              <a:defRPr sz="888"/>
            </a:lvl1pPr>
            <a:lvl2pPr marL="169210" indent="0" algn="ctr">
              <a:buNone/>
              <a:defRPr sz="740"/>
            </a:lvl2pPr>
            <a:lvl3pPr marL="338419" indent="0" algn="ctr">
              <a:buNone/>
              <a:defRPr sz="666"/>
            </a:lvl3pPr>
            <a:lvl4pPr marL="507629" indent="0" algn="ctr">
              <a:buNone/>
              <a:defRPr sz="592"/>
            </a:lvl4pPr>
            <a:lvl5pPr marL="676839" indent="0" algn="ctr">
              <a:buNone/>
              <a:defRPr sz="592"/>
            </a:lvl5pPr>
            <a:lvl6pPr marL="846049" indent="0" algn="ctr">
              <a:buNone/>
              <a:defRPr sz="592"/>
            </a:lvl6pPr>
            <a:lvl7pPr marL="1015258" indent="0" algn="ctr">
              <a:buNone/>
              <a:defRPr sz="592"/>
            </a:lvl7pPr>
            <a:lvl8pPr marL="1184468" indent="0" algn="ctr">
              <a:buNone/>
              <a:defRPr sz="592"/>
            </a:lvl8pPr>
            <a:lvl9pPr marL="1353678" indent="0" algn="ctr">
              <a:buNone/>
              <a:defRPr sz="59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53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12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22069" y="151037"/>
            <a:ext cx="729794" cy="240411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688" y="151037"/>
            <a:ext cx="2147074" cy="240411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25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6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25" y="707247"/>
            <a:ext cx="2919174" cy="1180056"/>
          </a:xfrm>
        </p:spPr>
        <p:txBody>
          <a:bodyPr anchor="b"/>
          <a:lstStyle>
            <a:lvl1pPr>
              <a:defRPr sz="222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925" y="1898466"/>
            <a:ext cx="2919174" cy="620564"/>
          </a:xfrm>
        </p:spPr>
        <p:txBody>
          <a:bodyPr/>
          <a:lstStyle>
            <a:lvl1pPr marL="0" indent="0">
              <a:buNone/>
              <a:defRPr sz="888">
                <a:solidFill>
                  <a:schemeClr val="tx1">
                    <a:tint val="82000"/>
                  </a:schemeClr>
                </a:solidFill>
              </a:defRPr>
            </a:lvl1pPr>
            <a:lvl2pPr marL="169210" indent="0">
              <a:buNone/>
              <a:defRPr sz="740">
                <a:solidFill>
                  <a:schemeClr val="tx1">
                    <a:tint val="82000"/>
                  </a:schemeClr>
                </a:solidFill>
              </a:defRPr>
            </a:lvl2pPr>
            <a:lvl3pPr marL="338419" indent="0">
              <a:buNone/>
              <a:defRPr sz="666">
                <a:solidFill>
                  <a:schemeClr val="tx1">
                    <a:tint val="82000"/>
                  </a:schemeClr>
                </a:solidFill>
              </a:defRPr>
            </a:lvl3pPr>
            <a:lvl4pPr marL="507629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4pPr>
            <a:lvl5pPr marL="676839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5pPr>
            <a:lvl6pPr marL="846049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6pPr>
            <a:lvl7pPr marL="1015258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7pPr>
            <a:lvl8pPr marL="1184468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8pPr>
            <a:lvl9pPr marL="1353678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0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688" y="755183"/>
            <a:ext cx="1438434" cy="1799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3428" y="755183"/>
            <a:ext cx="1438434" cy="1799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92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29" y="151037"/>
            <a:ext cx="2919174" cy="54832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29" y="695426"/>
            <a:ext cx="1431823" cy="340817"/>
          </a:xfrm>
        </p:spPr>
        <p:txBody>
          <a:bodyPr anchor="b"/>
          <a:lstStyle>
            <a:lvl1pPr marL="0" indent="0">
              <a:buNone/>
              <a:defRPr sz="888" b="1"/>
            </a:lvl1pPr>
            <a:lvl2pPr marL="169210" indent="0">
              <a:buNone/>
              <a:defRPr sz="740" b="1"/>
            </a:lvl2pPr>
            <a:lvl3pPr marL="338419" indent="0">
              <a:buNone/>
              <a:defRPr sz="666" b="1"/>
            </a:lvl3pPr>
            <a:lvl4pPr marL="507629" indent="0">
              <a:buNone/>
              <a:defRPr sz="592" b="1"/>
            </a:lvl4pPr>
            <a:lvl5pPr marL="676839" indent="0">
              <a:buNone/>
              <a:defRPr sz="592" b="1"/>
            </a:lvl5pPr>
            <a:lvl6pPr marL="846049" indent="0">
              <a:buNone/>
              <a:defRPr sz="592" b="1"/>
            </a:lvl6pPr>
            <a:lvl7pPr marL="1015258" indent="0">
              <a:buNone/>
              <a:defRPr sz="592" b="1"/>
            </a:lvl7pPr>
            <a:lvl8pPr marL="1184468" indent="0">
              <a:buNone/>
              <a:defRPr sz="592" b="1"/>
            </a:lvl8pPr>
            <a:lvl9pPr marL="1353678" indent="0">
              <a:buNone/>
              <a:defRPr sz="59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129" y="1036243"/>
            <a:ext cx="1431823" cy="15241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13428" y="695426"/>
            <a:ext cx="1438875" cy="340817"/>
          </a:xfrm>
        </p:spPr>
        <p:txBody>
          <a:bodyPr anchor="b"/>
          <a:lstStyle>
            <a:lvl1pPr marL="0" indent="0">
              <a:buNone/>
              <a:defRPr sz="888" b="1"/>
            </a:lvl1pPr>
            <a:lvl2pPr marL="169210" indent="0">
              <a:buNone/>
              <a:defRPr sz="740" b="1"/>
            </a:lvl2pPr>
            <a:lvl3pPr marL="338419" indent="0">
              <a:buNone/>
              <a:defRPr sz="666" b="1"/>
            </a:lvl3pPr>
            <a:lvl4pPr marL="507629" indent="0">
              <a:buNone/>
              <a:defRPr sz="592" b="1"/>
            </a:lvl4pPr>
            <a:lvl5pPr marL="676839" indent="0">
              <a:buNone/>
              <a:defRPr sz="592" b="1"/>
            </a:lvl5pPr>
            <a:lvl6pPr marL="846049" indent="0">
              <a:buNone/>
              <a:defRPr sz="592" b="1"/>
            </a:lvl6pPr>
            <a:lvl7pPr marL="1015258" indent="0">
              <a:buNone/>
              <a:defRPr sz="592" b="1"/>
            </a:lvl7pPr>
            <a:lvl8pPr marL="1184468" indent="0">
              <a:buNone/>
              <a:defRPr sz="592" b="1"/>
            </a:lvl8pPr>
            <a:lvl9pPr marL="1353678" indent="0">
              <a:buNone/>
              <a:defRPr sz="59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13428" y="1036243"/>
            <a:ext cx="1438875" cy="15241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2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06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2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29" y="189124"/>
            <a:ext cx="1091605" cy="661935"/>
          </a:xfrm>
        </p:spPr>
        <p:txBody>
          <a:bodyPr anchor="b"/>
          <a:lstStyle>
            <a:lvl1pPr>
              <a:defRPr sz="118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875" y="408457"/>
            <a:ext cx="1713428" cy="2016011"/>
          </a:xfrm>
        </p:spPr>
        <p:txBody>
          <a:bodyPr/>
          <a:lstStyle>
            <a:lvl1pPr>
              <a:defRPr sz="1184"/>
            </a:lvl1pPr>
            <a:lvl2pPr>
              <a:defRPr sz="1036"/>
            </a:lvl2pPr>
            <a:lvl3pPr>
              <a:defRPr sz="888"/>
            </a:lvl3pPr>
            <a:lvl4pPr>
              <a:defRPr sz="740"/>
            </a:lvl4pPr>
            <a:lvl5pPr>
              <a:defRPr sz="740"/>
            </a:lvl5pPr>
            <a:lvl6pPr>
              <a:defRPr sz="740"/>
            </a:lvl6pPr>
            <a:lvl7pPr>
              <a:defRPr sz="740"/>
            </a:lvl7pPr>
            <a:lvl8pPr>
              <a:defRPr sz="740"/>
            </a:lvl8pPr>
            <a:lvl9pPr>
              <a:defRPr sz="74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129" y="851059"/>
            <a:ext cx="1091605" cy="1576692"/>
          </a:xfrm>
        </p:spPr>
        <p:txBody>
          <a:bodyPr/>
          <a:lstStyle>
            <a:lvl1pPr marL="0" indent="0">
              <a:buNone/>
              <a:defRPr sz="592"/>
            </a:lvl1pPr>
            <a:lvl2pPr marL="169210" indent="0">
              <a:buNone/>
              <a:defRPr sz="518"/>
            </a:lvl2pPr>
            <a:lvl3pPr marL="338419" indent="0">
              <a:buNone/>
              <a:defRPr sz="444"/>
            </a:lvl3pPr>
            <a:lvl4pPr marL="507629" indent="0">
              <a:buNone/>
              <a:defRPr sz="370"/>
            </a:lvl4pPr>
            <a:lvl5pPr marL="676839" indent="0">
              <a:buNone/>
              <a:defRPr sz="370"/>
            </a:lvl5pPr>
            <a:lvl6pPr marL="846049" indent="0">
              <a:buNone/>
              <a:defRPr sz="370"/>
            </a:lvl6pPr>
            <a:lvl7pPr marL="1015258" indent="0">
              <a:buNone/>
              <a:defRPr sz="370"/>
            </a:lvl7pPr>
            <a:lvl8pPr marL="1184468" indent="0">
              <a:buNone/>
              <a:defRPr sz="370"/>
            </a:lvl8pPr>
            <a:lvl9pPr marL="1353678" indent="0">
              <a:buNone/>
              <a:defRPr sz="37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5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29" y="189124"/>
            <a:ext cx="1091605" cy="661935"/>
          </a:xfrm>
        </p:spPr>
        <p:txBody>
          <a:bodyPr anchor="b"/>
          <a:lstStyle>
            <a:lvl1pPr>
              <a:defRPr sz="118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38875" y="408457"/>
            <a:ext cx="1713428" cy="2016011"/>
          </a:xfrm>
        </p:spPr>
        <p:txBody>
          <a:bodyPr anchor="t"/>
          <a:lstStyle>
            <a:lvl1pPr marL="0" indent="0">
              <a:buNone/>
              <a:defRPr sz="1184"/>
            </a:lvl1pPr>
            <a:lvl2pPr marL="169210" indent="0">
              <a:buNone/>
              <a:defRPr sz="1036"/>
            </a:lvl2pPr>
            <a:lvl3pPr marL="338419" indent="0">
              <a:buNone/>
              <a:defRPr sz="888"/>
            </a:lvl3pPr>
            <a:lvl4pPr marL="507629" indent="0">
              <a:buNone/>
              <a:defRPr sz="740"/>
            </a:lvl4pPr>
            <a:lvl5pPr marL="676839" indent="0">
              <a:buNone/>
              <a:defRPr sz="740"/>
            </a:lvl5pPr>
            <a:lvl6pPr marL="846049" indent="0">
              <a:buNone/>
              <a:defRPr sz="740"/>
            </a:lvl6pPr>
            <a:lvl7pPr marL="1015258" indent="0">
              <a:buNone/>
              <a:defRPr sz="740"/>
            </a:lvl7pPr>
            <a:lvl8pPr marL="1184468" indent="0">
              <a:buNone/>
              <a:defRPr sz="740"/>
            </a:lvl8pPr>
            <a:lvl9pPr marL="1353678" indent="0">
              <a:buNone/>
              <a:defRPr sz="74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129" y="851059"/>
            <a:ext cx="1091605" cy="1576692"/>
          </a:xfrm>
        </p:spPr>
        <p:txBody>
          <a:bodyPr/>
          <a:lstStyle>
            <a:lvl1pPr marL="0" indent="0">
              <a:buNone/>
              <a:defRPr sz="592"/>
            </a:lvl1pPr>
            <a:lvl2pPr marL="169210" indent="0">
              <a:buNone/>
              <a:defRPr sz="518"/>
            </a:lvl2pPr>
            <a:lvl3pPr marL="338419" indent="0">
              <a:buNone/>
              <a:defRPr sz="444"/>
            </a:lvl3pPr>
            <a:lvl4pPr marL="507629" indent="0">
              <a:buNone/>
              <a:defRPr sz="370"/>
            </a:lvl4pPr>
            <a:lvl5pPr marL="676839" indent="0">
              <a:buNone/>
              <a:defRPr sz="370"/>
            </a:lvl5pPr>
            <a:lvl6pPr marL="846049" indent="0">
              <a:buNone/>
              <a:defRPr sz="370"/>
            </a:lvl6pPr>
            <a:lvl7pPr marL="1015258" indent="0">
              <a:buNone/>
              <a:defRPr sz="370"/>
            </a:lvl7pPr>
            <a:lvl8pPr marL="1184468" indent="0">
              <a:buNone/>
              <a:defRPr sz="370"/>
            </a:lvl8pPr>
            <a:lvl9pPr marL="1353678" indent="0">
              <a:buNone/>
              <a:defRPr sz="37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42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688" y="151037"/>
            <a:ext cx="2919174" cy="548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688" y="755183"/>
            <a:ext cx="2919174" cy="179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688" y="2629352"/>
            <a:ext cx="761524" cy="15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845F1B-9FF9-4642-9672-273A2D79A539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1132" y="2629352"/>
            <a:ext cx="1142286" cy="15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4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0338" y="2629352"/>
            <a:ext cx="761524" cy="15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79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38419" rtl="0" eaLnBrk="1" latinLnBrk="0" hangingPunct="1">
        <a:lnSpc>
          <a:spcPct val="90000"/>
        </a:lnSpc>
        <a:spcBef>
          <a:spcPct val="0"/>
        </a:spcBef>
        <a:buNone/>
        <a:defRPr sz="1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605" indent="-84605" algn="l" defTabSz="338419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036" kern="1200">
          <a:solidFill>
            <a:schemeClr val="tx1"/>
          </a:solidFill>
          <a:latin typeface="+mn-lt"/>
          <a:ea typeface="+mn-ea"/>
          <a:cs typeface="+mn-cs"/>
        </a:defRPr>
      </a:lvl1pPr>
      <a:lvl2pPr marL="253815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888" kern="1200">
          <a:solidFill>
            <a:schemeClr val="tx1"/>
          </a:solidFill>
          <a:latin typeface="+mn-lt"/>
          <a:ea typeface="+mn-ea"/>
          <a:cs typeface="+mn-cs"/>
        </a:defRPr>
      </a:lvl2pPr>
      <a:lvl3pPr marL="42302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740" kern="1200">
          <a:solidFill>
            <a:schemeClr val="tx1"/>
          </a:solidFill>
          <a:latin typeface="+mn-lt"/>
          <a:ea typeface="+mn-ea"/>
          <a:cs typeface="+mn-cs"/>
        </a:defRPr>
      </a:lvl3pPr>
      <a:lvl4pPr marL="59223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76144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93065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9986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26907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43828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1pPr>
      <a:lvl2pPr marL="16921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2pPr>
      <a:lvl3pPr marL="33841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3pPr>
      <a:lvl4pPr marL="50762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67683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84604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1525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18446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35367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9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mammifero, pecora, clipart, bestiame&#10;&#10;Descrizione generata automaticamente">
            <a:extLst>
              <a:ext uri="{FF2B5EF4-FFF2-40B4-BE49-F238E27FC236}">
                <a16:creationId xmlns:a16="http://schemas.microsoft.com/office/drawing/2014/main" id="{5C1F91AE-5C4A-24D1-D761-50D741EA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89" y="1402488"/>
            <a:ext cx="2367672" cy="23676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D04F0D-0FCD-D4A5-2B8A-1AD73B6B7DAB}"/>
              </a:ext>
            </a:extLst>
          </p:cNvPr>
          <p:cNvSpPr txBox="1"/>
          <p:nvPr/>
        </p:nvSpPr>
        <p:spPr>
          <a:xfrm>
            <a:off x="85829" y="139908"/>
            <a:ext cx="321289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hr-HR" sz="2400" b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Obilježavanje Svjetskog dana hrane uz </a:t>
            </a:r>
            <a:r>
              <a:rPr lang="hr-HR" sz="2400" b="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Foodeducators</a:t>
            </a:r>
            <a:r>
              <a:rPr lang="hr-HR" sz="2400" b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radionice</a:t>
            </a:r>
            <a:endParaRPr lang="hr-HR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B697DC-61C9-FA64-9058-B637D68D95AA}"/>
              </a:ext>
            </a:extLst>
          </p:cNvPr>
          <p:cNvSpPr txBox="1"/>
          <p:nvPr/>
        </p:nvSpPr>
        <p:spPr>
          <a:xfrm>
            <a:off x="0" y="2210184"/>
            <a:ext cx="299303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100" i="1" dirty="0">
                <a:solidFill>
                  <a:schemeClr val="bg1"/>
                </a:solidFill>
                <a:ea typeface="+mn-lt"/>
                <a:cs typeface="Calibri" panose="020F0502020204030204" pitchFamily="34" charset="0"/>
              </a:rPr>
              <a:t>13. – 26. listopada 2025.</a:t>
            </a:r>
            <a:endParaRPr lang="en-US" sz="1100" i="1" dirty="0" err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7" name="Immagine 6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BDA8A7E6-661E-23AE-C5E3-E96999278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1" name="Immagine 10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3FD07FD-7667-3A0F-C317-D1D5AAA76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D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20418A-E8C0-2023-84EF-2C2C4D2F5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014AA9A2-D81D-2FAB-DE4B-97C0B96AD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242115-95D8-C76E-CE07-7B93251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076346A-EE3B-F996-61DD-134727B33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3788">
            <a:off x="395232" y="1171547"/>
            <a:ext cx="2526844" cy="20629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C9C9559-C494-8763-61A9-189788835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050" y="91311"/>
            <a:ext cx="2526845" cy="2526845"/>
          </a:xfrm>
          <a:prstGeom prst="rect">
            <a:avLst/>
          </a:prstGeom>
        </p:spPr>
      </p:pic>
      <p:pic>
        <p:nvPicPr>
          <p:cNvPr id="12" name="Immagine 11" descr="Immagine che contiene Elementi grafici, design, creatività&#10;&#10;Descrizione generata automaticamente">
            <a:extLst>
              <a:ext uri="{FF2B5EF4-FFF2-40B4-BE49-F238E27FC236}">
                <a16:creationId xmlns:a16="http://schemas.microsoft.com/office/drawing/2014/main" id="{EDE93F7B-EB4C-A36B-09B2-6ABD502F3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02316" y="-475388"/>
            <a:ext cx="2561036" cy="256103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D46BA3-1EEE-6339-BA21-7BB54CE1DF37}"/>
              </a:ext>
            </a:extLst>
          </p:cNvPr>
          <p:cNvSpPr txBox="1"/>
          <p:nvPr/>
        </p:nvSpPr>
        <p:spPr>
          <a:xfrm>
            <a:off x="69725" y="20655"/>
            <a:ext cx="15889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Kritički</a:t>
            </a:r>
            <a:endParaRPr lang="en-US" dirty="0">
              <a:latin typeface="Feature Deck Medium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7597ED-F1EC-B0CD-9BB5-8509F54262DC}"/>
              </a:ext>
            </a:extLst>
          </p:cNvPr>
          <p:cNvSpPr txBox="1"/>
          <p:nvPr/>
        </p:nvSpPr>
        <p:spPr>
          <a:xfrm>
            <a:off x="-28832" y="1767918"/>
            <a:ext cx="34434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se odnosimo prema hrani i okolišu.</a:t>
            </a:r>
            <a:endParaRPr lang="en-US" dirty="0" err="1">
              <a:latin typeface="Feature Deck Medium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A1B5E81-1367-284E-039F-12E4FD9DED77}"/>
              </a:ext>
            </a:extLst>
          </p:cNvPr>
          <p:cNvSpPr txBox="1"/>
          <p:nvPr/>
        </p:nvSpPr>
        <p:spPr>
          <a:xfrm>
            <a:off x="1569554" y="1274198"/>
            <a:ext cx="1531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i odgovorno</a:t>
            </a:r>
            <a:endParaRPr lang="en-US" dirty="0">
              <a:latin typeface="Feature Deck Medium"/>
            </a:endParaRPr>
          </a:p>
        </p:txBody>
      </p:sp>
      <p:sp>
        <p:nvSpPr>
          <p:cNvPr id="2" name="CasellaDiTesto 14">
            <a:extLst>
              <a:ext uri="{FF2B5EF4-FFF2-40B4-BE49-F238E27FC236}">
                <a16:creationId xmlns:a16="http://schemas.microsoft.com/office/drawing/2014/main" id="{3ECE2416-90E1-D37E-1515-A0EDE7135EFD}"/>
              </a:ext>
            </a:extLst>
          </p:cNvPr>
          <p:cNvSpPr txBox="1"/>
          <p:nvPr/>
        </p:nvSpPr>
        <p:spPr>
          <a:xfrm>
            <a:off x="472514" y="402871"/>
            <a:ext cx="14551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promišljamo</a:t>
            </a:r>
            <a:endParaRPr lang="en-US" dirty="0">
              <a:latin typeface="Feature Dec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7763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3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69DA3-5504-5E6C-75FC-DE8A1641C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B6B0A119-3806-2C76-9A6D-AB95555A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09" y="-655530"/>
            <a:ext cx="1773593" cy="177359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1991F2D-7714-F1A3-B158-6E38C71B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732" y="759789"/>
            <a:ext cx="1826535" cy="18265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60671D-741D-639B-D476-825DC943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" y="-1"/>
            <a:ext cx="3372271" cy="28368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D5B0DD-C2C1-F959-57DD-9676ED340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8" name="Immagine 7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3C029227-4511-341E-5F2F-F4168CCC1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A6ABD68-684D-EA00-1C1A-D372F8819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37321">
            <a:off x="2161933" y="91706"/>
            <a:ext cx="1847171" cy="184717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5286612-6D93-6D70-2A84-784261A14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906" y="1180817"/>
            <a:ext cx="1893830" cy="189383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BF40176-9F5E-A738-D5A9-B4A9BD62D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2" y="1344918"/>
            <a:ext cx="1100558" cy="94648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CB49071F-B121-53E4-29CB-24BF5D019AB6}"/>
              </a:ext>
            </a:extLst>
          </p:cNvPr>
          <p:cNvSpPr/>
          <p:nvPr/>
        </p:nvSpPr>
        <p:spPr>
          <a:xfrm>
            <a:off x="322631" y="686165"/>
            <a:ext cx="2880066" cy="329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Održiva prehrana počinje našim svakodnevnim odabirom.</a:t>
            </a:r>
          </a:p>
        </p:txBody>
      </p:sp>
    </p:spTree>
    <p:extLst>
      <p:ext uri="{BB962C8B-B14F-4D97-AF65-F5344CB8AC3E}">
        <p14:creationId xmlns:p14="http://schemas.microsoft.com/office/powerpoint/2010/main" val="231738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3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69331A3-2882-413F-8D75-514CEDAF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09" y="-655530"/>
            <a:ext cx="1773593" cy="177359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1F78E46-25F4-0551-CFCB-144E71199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732" y="759789"/>
            <a:ext cx="1826535" cy="18265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10C7FC-667E-E7E8-D0E9-B4940DCDD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" y="0"/>
            <a:ext cx="3372271" cy="28368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CE079E-5B91-5CE4-D4E3-958F3CD3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8" name="Immagine 7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F112049C-32C1-5F70-B815-73730C3F0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F45E1A-5387-DDB7-0137-2F278F1F2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37321">
            <a:off x="2161933" y="91706"/>
            <a:ext cx="1847171" cy="184717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F9F6B9E-1269-41AB-9B4A-AD3A7A4C2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906" y="1180817"/>
            <a:ext cx="1893830" cy="18938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3168DB7-D57F-B80E-0C08-1A736C4649EE}"/>
              </a:ext>
            </a:extLst>
          </p:cNvPr>
          <p:cNvSpPr txBox="1"/>
          <p:nvPr/>
        </p:nvSpPr>
        <p:spPr>
          <a:xfrm>
            <a:off x="240866" y="343032"/>
            <a:ext cx="26781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ea typeface="+mn-lt"/>
                <a:cs typeface="+mn-lt"/>
              </a:rPr>
              <a:t>Teme radionica:</a:t>
            </a:r>
            <a:endParaRPr lang="it-IT" dirty="0">
              <a:ea typeface="+mn-lt"/>
              <a:cs typeface="+mn-lt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CA41DD1-1917-2759-2C9C-0CB5C3E7745F}"/>
              </a:ext>
            </a:extLst>
          </p:cNvPr>
          <p:cNvSpPr txBox="1"/>
          <p:nvPr/>
        </p:nvSpPr>
        <p:spPr>
          <a:xfrm>
            <a:off x="240866" y="793296"/>
            <a:ext cx="2576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hr-HR" dirty="0"/>
              <a:t>Odakle dolazi naša hrana </a:t>
            </a:r>
          </a:p>
          <a:p>
            <a:pPr marL="342900" indent="-342900">
              <a:buAutoNum type="arabicPeriod"/>
            </a:pPr>
            <a:r>
              <a:rPr lang="hr-HR" dirty="0"/>
              <a:t>Hrana – činjenica ili zabluda</a:t>
            </a:r>
          </a:p>
        </p:txBody>
      </p:sp>
    </p:spTree>
    <p:extLst>
      <p:ext uri="{BB962C8B-B14F-4D97-AF65-F5344CB8AC3E}">
        <p14:creationId xmlns:p14="http://schemas.microsoft.com/office/powerpoint/2010/main" val="3233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>
            <a:extLst>
              <a:ext uri="{FF2B5EF4-FFF2-40B4-BE49-F238E27FC236}">
                <a16:creationId xmlns:a16="http://schemas.microsoft.com/office/drawing/2014/main" id="{DA84081E-5573-52FC-97EC-441E78E57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30" y="1673043"/>
            <a:ext cx="994057" cy="8520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B03238-84F6-3798-EA85-BE2DC315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6" name="Immagine 5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9140D84-416E-4CBB-74C5-76D38A95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1F97B9-901E-D6EC-A0E8-3C56EBE78EA0}"/>
              </a:ext>
            </a:extLst>
          </p:cNvPr>
          <p:cNvSpPr txBox="1"/>
          <p:nvPr/>
        </p:nvSpPr>
        <p:spPr>
          <a:xfrm>
            <a:off x="167054" y="162499"/>
            <a:ext cx="30662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hr-HR" dirty="0"/>
              <a:t>Odakle dolazi naša hrana 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8377B864-5B6B-BE45-EB3C-624D00AFE587}"/>
              </a:ext>
            </a:extLst>
          </p:cNvPr>
          <p:cNvSpPr/>
          <p:nvPr/>
        </p:nvSpPr>
        <p:spPr>
          <a:xfrm>
            <a:off x="218303" y="828961"/>
            <a:ext cx="2944357" cy="4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200" dirty="0">
                <a:solidFill>
                  <a:schemeClr val="tx1"/>
                </a:solidFill>
              </a:rPr>
              <a:t>Učenici u skupinama izrađuju plakate koji pričaju priče o namirnicama te doznaju:</a:t>
            </a:r>
          </a:p>
          <a:p>
            <a:pPr marL="285750" indent="-285750">
              <a:buFontTx/>
              <a:buChar char="-"/>
            </a:pPr>
            <a:r>
              <a:rPr lang="hr-HR" sz="1200" dirty="0">
                <a:solidFill>
                  <a:schemeClr val="tx1"/>
                </a:solidFill>
              </a:rPr>
              <a:t>odakle dolaze</a:t>
            </a:r>
          </a:p>
          <a:p>
            <a:pPr marL="285750" indent="-285750">
              <a:buFontTx/>
              <a:buChar char="-"/>
            </a:pPr>
            <a:r>
              <a:rPr lang="hr-HR" sz="1200" dirty="0">
                <a:solidFill>
                  <a:schemeClr val="tx1"/>
                </a:solidFill>
              </a:rPr>
              <a:t>kako se proizvode</a:t>
            </a:r>
          </a:p>
          <a:p>
            <a:pPr marL="285750" indent="-285750">
              <a:buFontTx/>
              <a:buChar char="-"/>
            </a:pPr>
            <a:r>
              <a:rPr lang="hr-HR" sz="1200" dirty="0">
                <a:solidFill>
                  <a:schemeClr val="tx1"/>
                </a:solidFill>
              </a:rPr>
              <a:t>koliko dugo putuju</a:t>
            </a:r>
          </a:p>
          <a:p>
            <a:pPr marL="285750" indent="-285750">
              <a:buFontTx/>
              <a:buChar char="-"/>
            </a:pPr>
            <a:r>
              <a:rPr lang="hr-HR" sz="1200" dirty="0">
                <a:solidFill>
                  <a:schemeClr val="tx1"/>
                </a:solidFill>
              </a:rPr>
              <a:t>kakav utjecaj imaju na okoliš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007DEAF-3DC4-46C2-CD38-B60324B13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373" y="899060"/>
            <a:ext cx="690082" cy="102012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BAF3BF5-736A-CB1E-9227-3C9FFD37C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826">
            <a:off x="1003004" y="1556619"/>
            <a:ext cx="849476" cy="111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E42210-C214-3158-EE6D-5CFB85B42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01" y="-125783"/>
            <a:ext cx="3189244" cy="2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8CB0E37-2C05-1586-907F-990DCC48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2995" y="6654"/>
            <a:ext cx="1079430" cy="14392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92275" y="0"/>
            <a:ext cx="0" cy="1323869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4CDD28D3-7AC3-F865-B2F7-BD4BFE728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20608" y="10625"/>
            <a:ext cx="1055601" cy="14074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5410" y="1323869"/>
            <a:ext cx="0" cy="151299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74162" y="1323869"/>
            <a:ext cx="0" cy="151299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02092" y="1322633"/>
            <a:ext cx="1375820" cy="7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652202"/>
            <a:ext cx="1000134" cy="72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369185" y="1652202"/>
            <a:ext cx="1015365" cy="72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id="{E8713DD0-2ABF-11FF-4EB9-A9CE56D5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36" y="1785288"/>
            <a:ext cx="721522" cy="9620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D4BA269-0A78-A1AA-30BE-A9186A57A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96224" y="1387424"/>
            <a:ext cx="975926" cy="115846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902C564-3A93-F810-1544-2A46D579D7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39875" y="1265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E18E3DE-C016-0A40-78ED-2E322F0CF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560" y="1733113"/>
            <a:ext cx="755582" cy="10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B41C6B-86ED-F73A-A26A-B826DA1AB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0A4C6C9-22CF-46D0-2777-23DADCAD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281"/>
            <a:ext cx="3459892" cy="30240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980A86C-BBE3-F4E0-1E09-3DE528FB7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6" name="Immagine 5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8EC0AC2-6907-756B-EE04-D0C1BFEA5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F06DC7-60AB-6D89-2842-15ABD36A23FC}"/>
              </a:ext>
            </a:extLst>
          </p:cNvPr>
          <p:cNvSpPr txBox="1"/>
          <p:nvPr/>
        </p:nvSpPr>
        <p:spPr>
          <a:xfrm>
            <a:off x="318253" y="55452"/>
            <a:ext cx="30662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hr-HR" dirty="0"/>
              <a:t>Odakle dolazi naša hrana 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E3B36337-E935-D981-3597-DB10E65B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31" y="1738979"/>
            <a:ext cx="2125362" cy="81920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A67C7DC-B648-FDA6-64F1-631CE9643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9" y="525370"/>
            <a:ext cx="1606446" cy="151193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02FF080-F272-5F1E-BF3B-94ABE586A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789" y="543126"/>
            <a:ext cx="1532514" cy="14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2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C2A6CC59-2587-5F0F-A697-288AABF09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812C7B-1706-38D0-DA27-B386AABC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B61F652-6840-51C1-674F-F1F024BE9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3788">
            <a:off x="912897" y="1106687"/>
            <a:ext cx="2526844" cy="20629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98748A-3B0B-A613-3E66-2A0836674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527" y="91311"/>
            <a:ext cx="2526845" cy="2526845"/>
          </a:xfrm>
          <a:prstGeom prst="rect">
            <a:avLst/>
          </a:prstGeom>
        </p:spPr>
      </p:pic>
      <p:pic>
        <p:nvPicPr>
          <p:cNvPr id="12" name="Immagine 11" descr="Immagine che contiene Elementi grafici, design, creatività&#10;&#10;Descrizione generata automaticamente">
            <a:extLst>
              <a:ext uri="{FF2B5EF4-FFF2-40B4-BE49-F238E27FC236}">
                <a16:creationId xmlns:a16="http://schemas.microsoft.com/office/drawing/2014/main" id="{9EAE6EA2-BCD4-1BCB-9F9D-F9C3F8C28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02316" y="-475388"/>
            <a:ext cx="2561036" cy="256103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FC0715-1A3F-3715-A9B0-014794178BB7}"/>
              </a:ext>
            </a:extLst>
          </p:cNvPr>
          <p:cNvSpPr txBox="1"/>
          <p:nvPr/>
        </p:nvSpPr>
        <p:spPr>
          <a:xfrm>
            <a:off x="69725" y="20655"/>
            <a:ext cx="15889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Biramo</a:t>
            </a:r>
            <a:endParaRPr lang="en-US" dirty="0">
              <a:latin typeface="Feature Deck Medium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ACED46-1431-9982-CD37-B88AC37E655A}"/>
              </a:ext>
            </a:extLst>
          </p:cNvPr>
          <p:cNvSpPr txBox="1"/>
          <p:nvPr/>
        </p:nvSpPr>
        <p:spPr>
          <a:xfrm>
            <a:off x="30241" y="1716316"/>
            <a:ext cx="18921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i raznoliku hranu.</a:t>
            </a:r>
            <a:endParaRPr lang="en-US" dirty="0" err="1">
              <a:latin typeface="Feature Deck Medium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9C8EDB-7913-01F4-C5C3-D7CDC2314E52}"/>
              </a:ext>
            </a:extLst>
          </p:cNvPr>
          <p:cNvSpPr txBox="1"/>
          <p:nvPr/>
        </p:nvSpPr>
        <p:spPr>
          <a:xfrm>
            <a:off x="1569553" y="1274198"/>
            <a:ext cx="183314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sezonsku</a:t>
            </a:r>
            <a:endParaRPr lang="en-US" dirty="0">
              <a:latin typeface="Feature Deck Medium"/>
            </a:endParaRPr>
          </a:p>
        </p:txBody>
      </p:sp>
      <p:sp>
        <p:nvSpPr>
          <p:cNvPr id="2" name="CasellaDiTesto 14">
            <a:extLst>
              <a:ext uri="{FF2B5EF4-FFF2-40B4-BE49-F238E27FC236}">
                <a16:creationId xmlns:a16="http://schemas.microsoft.com/office/drawing/2014/main" id="{7D063FA8-B321-1B37-8E1C-650F8A5F765A}"/>
              </a:ext>
            </a:extLst>
          </p:cNvPr>
          <p:cNvSpPr txBox="1"/>
          <p:nvPr/>
        </p:nvSpPr>
        <p:spPr>
          <a:xfrm>
            <a:off x="472515" y="402871"/>
            <a:ext cx="11338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latin typeface="Feature Deck Medium"/>
                <a:ea typeface="+mn-lt"/>
                <a:cs typeface="+mn-lt"/>
              </a:rPr>
              <a:t>lokalnu</a:t>
            </a:r>
            <a:endParaRPr lang="en-US" dirty="0">
              <a:latin typeface="Feature Dec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945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82280-889F-5F5C-62B4-3EC796961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F445B500-4E54-9640-8387-C4AD4B845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74" y="713299"/>
            <a:ext cx="958852" cy="12501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BC3897-2095-2F2E-13BD-7AE00482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6" name="Immagine 5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2788A5AD-532A-101F-5BEA-974868294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4B464D-4CF6-743A-DCA2-4E878DBD21DD}"/>
              </a:ext>
            </a:extLst>
          </p:cNvPr>
          <p:cNvSpPr txBox="1"/>
          <p:nvPr/>
        </p:nvSpPr>
        <p:spPr>
          <a:xfrm>
            <a:off x="-10060" y="91311"/>
            <a:ext cx="32174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/>
              <a:t>2. Hrana – Činjenica ili zabluda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FFEC75F0-1E93-D137-14BD-C14A12EE97C1}"/>
              </a:ext>
            </a:extLst>
          </p:cNvPr>
          <p:cNvSpPr/>
          <p:nvPr/>
        </p:nvSpPr>
        <p:spPr>
          <a:xfrm>
            <a:off x="167054" y="1487988"/>
            <a:ext cx="2944357" cy="4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12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83F09E-DF98-6E97-6395-B374DCDF4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450" y="-93427"/>
            <a:ext cx="3579341" cy="303021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83ADDD9-FC7F-5276-E191-F72757380889}"/>
              </a:ext>
            </a:extLst>
          </p:cNvPr>
          <p:cNvSpPr txBox="1"/>
          <p:nvPr/>
        </p:nvSpPr>
        <p:spPr>
          <a:xfrm>
            <a:off x="811129" y="500480"/>
            <a:ext cx="17103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100" b="0" i="0" u="none" strike="noStrike" baseline="0" dirty="0">
                <a:solidFill>
                  <a:srgbClr val="000000"/>
                </a:solidFill>
                <a:latin typeface="Neue Haas Grotesk Text Pro" panose="020B0504020202020204" pitchFamily="34" charset="-18"/>
              </a:rPr>
              <a:t>Kako možemo znati je li neka informacija točna ili netočna?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915BC3F-D937-A294-9D0C-A668DE1D3940}"/>
              </a:ext>
            </a:extLst>
          </p:cNvPr>
          <p:cNvSpPr txBox="1"/>
          <p:nvPr/>
        </p:nvSpPr>
        <p:spPr>
          <a:xfrm>
            <a:off x="32786" y="1554719"/>
            <a:ext cx="3212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i="0" u="none" strike="noStrike" baseline="0" dirty="0">
                <a:solidFill>
                  <a:srgbClr val="000000"/>
                </a:solidFill>
              </a:rPr>
              <a:t>Zamrzavanje hrane uništava njezinu nutritivnu vrijednost.</a:t>
            </a:r>
          </a:p>
          <a:p>
            <a:r>
              <a:rPr lang="it-IT" sz="1200" dirty="0" err="1"/>
              <a:t>Biljna</a:t>
            </a:r>
            <a:r>
              <a:rPr lang="it-IT" sz="1200" dirty="0"/>
              <a:t> </a:t>
            </a:r>
            <a:r>
              <a:rPr lang="it-IT" sz="1200" dirty="0" err="1"/>
              <a:t>prehrana</a:t>
            </a:r>
            <a:r>
              <a:rPr lang="it-IT" sz="1200" dirty="0"/>
              <a:t> ne </a:t>
            </a:r>
            <a:r>
              <a:rPr lang="it-IT" sz="1200" dirty="0" err="1"/>
              <a:t>sadrži</a:t>
            </a:r>
            <a:r>
              <a:rPr lang="it-IT" sz="1200" dirty="0"/>
              <a:t> </a:t>
            </a:r>
            <a:r>
              <a:rPr lang="it-IT" sz="1200" dirty="0" err="1"/>
              <a:t>dovoljno</a:t>
            </a:r>
            <a:r>
              <a:rPr lang="it-IT" sz="1200" dirty="0"/>
              <a:t> proteina.</a:t>
            </a:r>
            <a:endParaRPr lang="hr-HR" sz="1200" dirty="0"/>
          </a:p>
          <a:p>
            <a:r>
              <a:rPr lang="hr-HR" sz="1200" dirty="0"/>
              <a:t>Konzumacija tune pridonosi zdravlju srca.</a:t>
            </a:r>
          </a:p>
          <a:p>
            <a:r>
              <a:rPr lang="hr-HR" sz="1200" dirty="0"/>
              <a:t>Kava povećava rizik od srčanih bolesti.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02134DA-869E-E2A2-EF6A-D4409BEBB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723" y="572870"/>
            <a:ext cx="548688" cy="60355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90F34D1-8EB5-2C7B-09BE-2B4AA19E3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54" y="577876"/>
            <a:ext cx="585267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8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9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BDA8A7E6-661E-23AE-C5E3-E9699927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1" name="Immagine 10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3FD07FD-7667-3A0F-C317-D1D5AAA76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5849DE1-7885-4DB9-8025-743229414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" y="-59493"/>
            <a:ext cx="3372271" cy="283686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DE60E7E-A81F-43F7-2295-32B470965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1799">
            <a:off x="170573" y="102287"/>
            <a:ext cx="671645" cy="36414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EFE5711-5899-C1E9-15D9-53A93F141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68" y="76992"/>
            <a:ext cx="730364" cy="36163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28B5963-FCAA-6E2A-BDAF-566A18A9B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32" y="536094"/>
            <a:ext cx="1438763" cy="155080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86C3E63-CDE3-7430-D473-5B8B01DE34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5459"/>
          <a:stretch>
            <a:fillRect/>
          </a:stretch>
        </p:blipFill>
        <p:spPr>
          <a:xfrm rot="16200000">
            <a:off x="1607292" y="-104331"/>
            <a:ext cx="412083" cy="730363"/>
          </a:xfrm>
          <a:prstGeom prst="ellipse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C158FFC-5FDE-0025-CAE8-5EE245AA96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3096" y="70290"/>
            <a:ext cx="635864" cy="375675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A819AA27-7553-3C37-0334-9807FD538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580304">
            <a:off x="2789349" y="-51975"/>
            <a:ext cx="414889" cy="666364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309300A5-7DD5-EA5D-E2D6-56F16DAEF5F4}"/>
              </a:ext>
            </a:extLst>
          </p:cNvPr>
          <p:cNvSpPr txBox="1"/>
          <p:nvPr/>
        </p:nvSpPr>
        <p:spPr>
          <a:xfrm>
            <a:off x="1618032" y="461446"/>
            <a:ext cx="17217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b="1" i="0" u="none" strike="noStrike" baseline="0" dirty="0">
                <a:solidFill>
                  <a:srgbClr val="000000"/>
                </a:solidFill>
              </a:rPr>
              <a:t>Netočno!</a:t>
            </a:r>
            <a:endParaRPr lang="hr-HR" sz="1000" b="0" i="0" u="none" strike="noStrike" baseline="0" dirty="0">
              <a:solidFill>
                <a:srgbClr val="000000"/>
              </a:solidFill>
            </a:endParaRPr>
          </a:p>
          <a:p>
            <a:r>
              <a:rPr lang="hr-HR" sz="1000" b="0" i="0" u="none" strike="noStrike" baseline="0" dirty="0">
                <a:solidFill>
                  <a:srgbClr val="000000"/>
                </a:solidFill>
              </a:rPr>
              <a:t>Točno: U stvarnosti, dobro isplanirana biljna prehrana može osigurati sve potrebne aminokiseline.</a:t>
            </a:r>
          </a:p>
          <a:p>
            <a:r>
              <a:rPr lang="hr-HR" sz="1000" b="0" i="0" u="none" strike="noStrike" baseline="0" dirty="0">
                <a:solidFill>
                  <a:srgbClr val="000000"/>
                </a:solidFill>
              </a:rPr>
              <a:t>Kombiniranjem različitih biljnih izvora proteina – poput graha, leće i žitarica – tijekom dana, postiže se potpuni profil proteina.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354346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985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2FE24-7673-77A3-CE41-6DC127EFA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38D74DF0-9773-9174-1D63-2A8C8980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1" name="Immagine 10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9BE4A7B1-9472-FA4F-8CDC-A0C39F032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DF67B12-0282-F1C7-3ACA-E878B93CF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" y="0"/>
            <a:ext cx="3372271" cy="283686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74A16C3-D0F8-8208-3023-377FD908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1" y="140043"/>
            <a:ext cx="2040619" cy="215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2153FAF-77BE-8681-2756-FA96B637B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2042" y="197971"/>
            <a:ext cx="833404" cy="95173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D85ACF-58E3-4A86-7EAC-7CB9F3E82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877" y="1430105"/>
            <a:ext cx="993734" cy="8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519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CA4E38717A54B923DEDE8CCFAED71" ma:contentTypeVersion="16" ma:contentTypeDescription="Create a new document." ma:contentTypeScope="" ma:versionID="7e265100e5aebbdda053c384fe845f0a">
  <xsd:schema xmlns:xsd="http://www.w3.org/2001/XMLSchema" xmlns:xs="http://www.w3.org/2001/XMLSchema" xmlns:p="http://schemas.microsoft.com/office/2006/metadata/properties" xmlns:ns2="182f9a79-6dec-4984-9c65-a99d2870daa9" xmlns:ns3="39ed24c3-b5d1-4a2b-b0f5-2d4115204c49" targetNamespace="http://schemas.microsoft.com/office/2006/metadata/properties" ma:root="true" ma:fieldsID="6a369d5e92e8a79ebfcf84c3b929411e" ns2:_="" ns3:_="">
    <xsd:import namespace="182f9a79-6dec-4984-9c65-a99d2870daa9"/>
    <xsd:import namespace="39ed24c3-b5d1-4a2b-b0f5-2d4115204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f9a79-6dec-4984-9c65-a99d2870da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4427c30-779f-4929-a31c-31fc6a806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d24c3-b5d1-4a2b-b0f5-2d4115204c4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c4ef79a-a9e4-47a0-a631-b33fc44f3dac}" ma:internalName="TaxCatchAll" ma:showField="CatchAllData" ma:web="39ed24c3-b5d1-4a2b-b0f5-2d4115204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ed24c3-b5d1-4a2b-b0f5-2d4115204c49" xsi:nil="true"/>
    <lcf76f155ced4ddcb4097134ff3c332f xmlns="182f9a79-6dec-4984-9c65-a99d2870da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A30506-D8A6-450D-BFB4-A9914594C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2f9a79-6dec-4984-9c65-a99d2870daa9"/>
    <ds:schemaRef ds:uri="39ed24c3-b5d1-4a2b-b0f5-2d4115204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4DB6FF-C4CB-4420-99D5-9B5519EFBE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BFFBD5-03D1-496A-901F-106486B8F97C}">
  <ds:schemaRefs>
    <ds:schemaRef ds:uri="http://schemas.microsoft.com/office/2006/metadata/properties"/>
    <ds:schemaRef ds:uri="http://schemas.microsoft.com/office/infopath/2007/PartnerControls"/>
    <ds:schemaRef ds:uri="39ed24c3-b5d1-4a2b-b0f5-2d4115204c49"/>
    <ds:schemaRef ds:uri="182f9a79-6dec-4984-9c65-a99d2870da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170</Words>
  <Application>Microsoft Office PowerPoint</Application>
  <PresentationFormat>Prilagođeno</PresentationFormat>
  <Paragraphs>30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Feature Deck Medium</vt:lpstr>
      <vt:lpstr>Neue Haas Grotesk Text Pro</vt:lpstr>
      <vt:lpstr>Times New Roman</vt:lpstr>
      <vt:lpstr>Tema di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Emma Berthaud</dc:creator>
  <cp:lastModifiedBy>Vesna Lerinc</cp:lastModifiedBy>
  <cp:revision>42</cp:revision>
  <dcterms:created xsi:type="dcterms:W3CDTF">2024-02-29T08:52:52Z</dcterms:created>
  <dcterms:modified xsi:type="dcterms:W3CDTF">2025-11-06T22:04:33Z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0x01010086ACA4E38717A54B923DEDE8CCFAED71</vt:lpwstr>
  </property>
</Properties>
</file>